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notesMasterIdLst>
    <p:notesMasterId r:id="rId34"/>
  </p:notesMasterIdLst>
  <p:sldIdLst>
    <p:sldId id="256" r:id="rId2"/>
    <p:sldId id="295" r:id="rId3"/>
    <p:sldId id="296" r:id="rId4"/>
    <p:sldId id="322" r:id="rId5"/>
    <p:sldId id="301" r:id="rId6"/>
    <p:sldId id="312" r:id="rId7"/>
    <p:sldId id="313" r:id="rId8"/>
    <p:sldId id="315" r:id="rId9"/>
    <p:sldId id="316" r:id="rId10"/>
    <p:sldId id="317" r:id="rId11"/>
    <p:sldId id="324" r:id="rId12"/>
    <p:sldId id="320" r:id="rId13"/>
    <p:sldId id="325" r:id="rId14"/>
    <p:sldId id="328" r:id="rId15"/>
    <p:sldId id="323" r:id="rId16"/>
    <p:sldId id="327" r:id="rId17"/>
    <p:sldId id="329" r:id="rId18"/>
    <p:sldId id="303" r:id="rId19"/>
    <p:sldId id="257" r:id="rId20"/>
    <p:sldId id="263" r:id="rId21"/>
    <p:sldId id="280" r:id="rId22"/>
    <p:sldId id="276" r:id="rId23"/>
    <p:sldId id="277" r:id="rId24"/>
    <p:sldId id="285" r:id="rId25"/>
    <p:sldId id="330" r:id="rId26"/>
    <p:sldId id="304" r:id="rId27"/>
    <p:sldId id="333" r:id="rId28"/>
    <p:sldId id="331" r:id="rId29"/>
    <p:sldId id="305" r:id="rId30"/>
    <p:sldId id="332" r:id="rId31"/>
    <p:sldId id="334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y Sung" initials="CS" lastIdx="1" clrIdx="0">
    <p:extLst>
      <p:ext uri="{19B8F6BF-5375-455C-9EA6-DF929625EA0E}">
        <p15:presenceInfo xmlns:p15="http://schemas.microsoft.com/office/powerpoint/2012/main" userId="838f56a856a77f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13" autoAdjust="0"/>
    <p:restoredTop sz="94660"/>
  </p:normalViewPr>
  <p:slideViewPr>
    <p:cSldViewPr snapToGrid="0">
      <p:cViewPr>
        <p:scale>
          <a:sx n="66" d="100"/>
          <a:sy n="66" d="100"/>
        </p:scale>
        <p:origin x="558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934"/>
    </p:cViewPr>
  </p:sorterViewPr>
  <p:notesViewPr>
    <p:cSldViewPr snapToGrid="0">
      <p:cViewPr>
        <p:scale>
          <a:sx n="125" d="100"/>
          <a:sy n="125" d="100"/>
        </p:scale>
        <p:origin x="1008" y="-28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CC186-35F3-434D-8B4F-0867E1E7843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2978E-9C73-4517-9A04-E41639CC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2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2978E-9C73-4517-9A04-E41639CC15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可由車體後門安裝全自動升降</a:t>
            </a:r>
            <a:r>
              <a:rPr lang="zh-TW" altLang="en-US" dirty="0" smtClean="0"/>
              <a:t>機。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輪椅升降機平台雙開式安全門設計，不影響開車視</a:t>
            </a:r>
            <a:r>
              <a:rPr lang="zh-TW" altLang="en-US" dirty="0" smtClean="0"/>
              <a:t>線。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手持式遙控器，操控簡單，可由輪椅使用者自行操</a:t>
            </a:r>
            <a:r>
              <a:rPr lang="zh-TW" altLang="en-US" dirty="0" smtClean="0"/>
              <a:t>作。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橋接平台讓輪椅可在人行道或斜坡道使用升降</a:t>
            </a:r>
            <a:r>
              <a:rPr lang="zh-TW" altLang="en-US" dirty="0" smtClean="0"/>
              <a:t>機。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輪椅檔板</a:t>
            </a:r>
            <a:r>
              <a:rPr lang="en-US" altLang="zh-TW" dirty="0"/>
              <a:t>『</a:t>
            </a:r>
            <a:r>
              <a:rPr lang="zh-TW" altLang="en-US" dirty="0"/>
              <a:t>完全</a:t>
            </a:r>
            <a:r>
              <a:rPr lang="en-US" altLang="zh-TW" dirty="0"/>
              <a:t>』</a:t>
            </a:r>
            <a:r>
              <a:rPr lang="zh-TW" altLang="en-US" dirty="0"/>
              <a:t>關上及安全卡榫</a:t>
            </a:r>
            <a:r>
              <a:rPr lang="en-US" altLang="zh-TW" dirty="0"/>
              <a:t>『</a:t>
            </a:r>
            <a:r>
              <a:rPr lang="zh-TW" altLang="en-US" dirty="0"/>
              <a:t>正確</a:t>
            </a:r>
            <a:r>
              <a:rPr lang="en-US" altLang="zh-TW" dirty="0"/>
              <a:t>』</a:t>
            </a:r>
            <a:r>
              <a:rPr lang="zh-TW" altLang="en-US" dirty="0"/>
              <a:t>鎖上後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防</a:t>
            </a:r>
            <a:r>
              <a:rPr lang="zh-TW" altLang="en-US" dirty="0"/>
              <a:t>滑平台才能離開地面，確保輪椅使用者安</a:t>
            </a:r>
            <a:r>
              <a:rPr lang="zh-TW" altLang="en-US" dirty="0" smtClean="0"/>
              <a:t>全。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安全便利又醒目的雙扶手貼心設</a:t>
            </a:r>
            <a:r>
              <a:rPr lang="zh-TW" altLang="en-US" dirty="0" smtClean="0"/>
              <a:t>計。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油壓推出伸臂設計</a:t>
            </a:r>
            <a:r>
              <a:rPr lang="en-US" altLang="zh-TW" dirty="0"/>
              <a:t>(</a:t>
            </a:r>
            <a:r>
              <a:rPr lang="zh-TW" altLang="en-US" dirty="0"/>
              <a:t>非彈簧式</a:t>
            </a:r>
            <a:r>
              <a:rPr lang="en-US" altLang="zh-TW" dirty="0"/>
              <a:t>)</a:t>
            </a:r>
            <a:r>
              <a:rPr lang="zh-TW" altLang="en-US" dirty="0"/>
              <a:t>更加經久耐</a:t>
            </a:r>
            <a:r>
              <a:rPr lang="zh-TW" altLang="en-US" dirty="0" smtClean="0"/>
              <a:t>用。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平台收起後會被安穩勾住，防止平台鬆</a:t>
            </a:r>
            <a:r>
              <a:rPr lang="zh-TW" altLang="en-US" dirty="0" smtClean="0"/>
              <a:t>落。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防晃動裝飾可防噪音，油壓舉生過程安穩</a:t>
            </a:r>
            <a:r>
              <a:rPr lang="zh-TW" altLang="en-US" dirty="0" smtClean="0"/>
              <a:t>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動</a:t>
            </a:r>
            <a:r>
              <a:rPr lang="zh-TW" altLang="en-US" dirty="0"/>
              <a:t>力下降安靜省</a:t>
            </a:r>
            <a:r>
              <a:rPr lang="zh-TW" altLang="en-US" dirty="0" smtClean="0"/>
              <a:t>電。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附有夜間照明燈，可助視線清楚，使用更加安</a:t>
            </a:r>
            <a:r>
              <a:rPr lang="zh-TW" altLang="en-US" dirty="0" smtClean="0"/>
              <a:t>全。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升降機於操作時，自動閃示黃色警示</a:t>
            </a:r>
            <a:r>
              <a:rPr lang="zh-TW" altLang="en-US" dirty="0" smtClean="0"/>
              <a:t>燈。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緊急斷電裝置，可在緊急狀況時確保使用者安全。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2978E-9C73-4517-9A04-E41639CC157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6320" y="195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3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細明體" pitchFamily="49" charset="-120"/>
                <a:cs typeface="+mn-cs"/>
              </a:rPr>
              <a:t>其中，北部孩童的比例更高，在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細明體" pitchFamily="49" charset="-120"/>
                <a:cs typeface="+mn-cs"/>
              </a:rPr>
              <a:t>2007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細明體" pitchFamily="49" charset="-120"/>
                <a:cs typeface="+mn-cs"/>
              </a:rPr>
              <a:t>年台北市衛生局的調查中發現，</a:t>
            </a:r>
            <a:r>
              <a:rPr kumimoji="1" lang="zh-TW" altLang="en-US" sz="1200" kern="1200" dirty="0" smtClean="0">
                <a:solidFill>
                  <a:srgbClr val="FF0000"/>
                </a:solidFill>
                <a:latin typeface="+mj-ea"/>
                <a:ea typeface="細明體" pitchFamily="49" charset="-120"/>
                <a:cs typeface="+mn-cs"/>
              </a:rPr>
              <a:t>每</a:t>
            </a:r>
            <a:r>
              <a:rPr kumimoji="1" lang="en-US" altLang="zh-TW" sz="1200" kern="1200" dirty="0" smtClean="0">
                <a:solidFill>
                  <a:srgbClr val="FF0000"/>
                </a:solidFill>
                <a:latin typeface="+mj-ea"/>
                <a:ea typeface="細明體" pitchFamily="49" charset="-120"/>
                <a:cs typeface="+mn-cs"/>
              </a:rPr>
              <a:t>10</a:t>
            </a:r>
            <a:r>
              <a:rPr kumimoji="1" lang="zh-TW" altLang="en-US" sz="1200" kern="1200" dirty="0" smtClean="0">
                <a:solidFill>
                  <a:srgbClr val="FF0000"/>
                </a:solidFill>
                <a:latin typeface="+mj-ea"/>
                <a:ea typeface="細明體" pitchFamily="49" charset="-120"/>
                <a:cs typeface="+mn-cs"/>
              </a:rPr>
              <a:t>個人中，就有</a:t>
            </a:r>
            <a:r>
              <a:rPr kumimoji="1" lang="en-US" altLang="zh-TW" sz="1200" kern="1200" dirty="0" smtClean="0">
                <a:solidFill>
                  <a:srgbClr val="FF0000"/>
                </a:solidFill>
                <a:latin typeface="+mj-ea"/>
                <a:ea typeface="細明體" pitchFamily="49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rgbClr val="FF0000"/>
                </a:solidFill>
                <a:latin typeface="+mj-ea"/>
                <a:ea typeface="細明體" pitchFamily="49" charset="-120"/>
                <a:cs typeface="+mn-cs"/>
              </a:rPr>
              <a:t>個人有過敏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細明體" pitchFamily="49" charset="-120"/>
                <a:cs typeface="+mn-cs"/>
              </a:rPr>
              <a:t>！。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細明體" pitchFamily="49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76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193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2978E-9C73-4517-9A04-E41639CC15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9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24190-105B-4E37-9D89-2521F81B413E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0" y="6059345"/>
            <a:ext cx="1810362" cy="3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9AFF-DD77-4066-8932-47374BC9AC07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73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7E64-A86B-45F7-9827-5F7FD0E31402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F0000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rgbClr val="FF0000"/>
                </a:solidFill>
                <a:latin typeface="Arial"/>
              </a:rPr>
              <a:t>”</a:t>
            </a:r>
            <a:endParaRPr lang="en-US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650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6CFDF-3D19-4833-9429-718D85E2FFB5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59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5B89-424E-4CF0-8E66-AA8E4D91F159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55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95D41-79BE-470F-9B8D-88D25B0BF1B9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1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71F1-CDF0-41C4-A08C-04F003E2A9BE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5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B2EF-9F09-46A3-9F2E-75B87BF41C33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10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85E9-F537-4C02-A8E6-6FCAE78F9F16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58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112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11200"/>
            <a:ext cx="8596668" cy="5330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DFD4B-D348-40DC-B23D-6DA543DAAD85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6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D236-4643-43DA-B4A4-572B841CE806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12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985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876300"/>
            <a:ext cx="4184035" cy="516506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876301"/>
            <a:ext cx="4184034" cy="51650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0829-E6F8-48E8-A39C-2C16D9066005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3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AEA6-1969-4992-8F93-404F0B36B449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8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0"/>
            <a:ext cx="8596668" cy="13208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B90FC-D974-44C5-BE6E-08B45D88C07E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3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AF02D-9DE4-464D-BC45-552EDCB56806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50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B8C01-BBA6-4CB4-98FF-BA840DD7EF38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13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D444-4F11-4535-8DCF-0A6AC7A85FC6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4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195E6-E0FF-4BF3-B0B1-9252C1A3522D}" type="datetime1">
              <a:rPr lang="en-US" smtClean="0"/>
              <a:t>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台灣福祉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4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332744" y="606641"/>
            <a:ext cx="11213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en-US" altLang="zh-TW" sz="4000" dirty="0">
                <a:latin typeface="+mn-ea"/>
                <a:cs typeface="MS Mincho" panose="02020609040205080304" pitchFamily="49" charset="-128"/>
              </a:rPr>
              <a:t/>
            </a:r>
            <a:br>
              <a:rPr lang="en-US" altLang="zh-TW" sz="4000" dirty="0">
                <a:latin typeface="+mn-ea"/>
                <a:cs typeface="MS Mincho" panose="02020609040205080304" pitchFamily="49" charset="-128"/>
              </a:rPr>
            </a:br>
            <a:r>
              <a:rPr kumimoji="0" lang="zh-TW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MS Mincho" panose="02020609040205080304" pitchFamily="49" charset="-128"/>
              </a:rPr>
              <a:t>台灣福祉 </a:t>
            </a:r>
            <a:r>
              <a:rPr lang="zh-TW" altLang="en-US" sz="4000" dirty="0" smtClean="0">
                <a:solidFill>
                  <a:srgbClr val="0000FF"/>
                </a:solidFill>
                <a:latin typeface="+mn-ea"/>
                <a:ea typeface="+mn-ea"/>
                <a:cs typeface="MS Mincho" panose="02020609040205080304" pitchFamily="49" charset="-128"/>
              </a:rPr>
              <a:t>三</a:t>
            </a:r>
            <a:r>
              <a:rPr lang="zh-TW" altLang="en-US" sz="4000" dirty="0">
                <a:solidFill>
                  <a:srgbClr val="0000FF"/>
                </a:solidFill>
                <a:latin typeface="+mn-ea"/>
                <a:ea typeface="+mn-ea"/>
                <a:cs typeface="MS Mincho" panose="02020609040205080304" pitchFamily="49" charset="-128"/>
              </a:rPr>
              <a:t>峽</a:t>
            </a:r>
            <a:r>
              <a:rPr lang="zh-TW" altLang="en-US" sz="4000" dirty="0" smtClean="0">
                <a:solidFill>
                  <a:srgbClr val="FF0000"/>
                </a:solidFill>
                <a:latin typeface="+mn-ea"/>
                <a:ea typeface="+mn-ea"/>
                <a:cs typeface="MS Mincho" panose="02020609040205080304" pitchFamily="49" charset="-128"/>
              </a:rPr>
              <a:t>身</a:t>
            </a:r>
            <a:r>
              <a:rPr lang="zh-TW" altLang="en-US" sz="4000" dirty="0">
                <a:solidFill>
                  <a:srgbClr val="FF0000"/>
                </a:solidFill>
                <a:latin typeface="+mn-ea"/>
                <a:ea typeface="+mn-ea"/>
                <a:cs typeface="MS Mincho" panose="02020609040205080304" pitchFamily="49" charset="-128"/>
              </a:rPr>
              <a:t>心障礙者就業促進方案</a:t>
            </a:r>
            <a:r>
              <a:rPr kumimoji="0" lang="zh-TW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MS Mincho" panose="02020609040205080304" pitchFamily="49" charset="-128"/>
              </a:rPr>
              <a:t> 解決方案</a:t>
            </a:r>
            <a:r>
              <a:rPr kumimoji="0" lang="en-US" altLang="zh-TW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MS Mincho" panose="02020609040205080304" pitchFamily="49" charset="-128"/>
              </a:rPr>
              <a:t/>
            </a:r>
            <a:br>
              <a:rPr kumimoji="0" lang="en-US" altLang="zh-TW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MS Mincho" panose="02020609040205080304" pitchFamily="49" charset="-128"/>
              </a:rPr>
            </a:br>
            <a:endParaRPr kumimoji="0" lang="zh-TW" alt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【</a:t>
            </a:r>
            <a:r>
              <a:rPr lang="zh-TW" altLang="en-US" sz="2800" dirty="0">
                <a:solidFill>
                  <a:schemeClr val="tx1"/>
                </a:solidFill>
              </a:rPr>
              <a:t>簡</a:t>
            </a:r>
            <a:r>
              <a:rPr lang="zh-TW" altLang="en-US" sz="2800" dirty="0" smtClean="0">
                <a:solidFill>
                  <a:schemeClr val="tx1"/>
                </a:solidFill>
              </a:rPr>
              <a:t>報人</a:t>
            </a:r>
            <a:r>
              <a:rPr lang="en-US" altLang="zh-TW" sz="2800" dirty="0" smtClean="0">
                <a:solidFill>
                  <a:schemeClr val="tx1"/>
                </a:solidFill>
              </a:rPr>
              <a:t>】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Cathy Sung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【</a:t>
            </a:r>
            <a:r>
              <a:rPr lang="zh-TW" altLang="en-US" sz="2800" dirty="0">
                <a:solidFill>
                  <a:schemeClr val="tx1"/>
                </a:solidFill>
              </a:rPr>
              <a:t>簡</a:t>
            </a:r>
            <a:r>
              <a:rPr lang="zh-TW" altLang="en-US" sz="2800" dirty="0" smtClean="0">
                <a:solidFill>
                  <a:schemeClr val="tx1"/>
                </a:solidFill>
              </a:rPr>
              <a:t>報日期</a:t>
            </a:r>
            <a:r>
              <a:rPr lang="en-US" altLang="zh-TW" sz="2800" dirty="0" smtClean="0">
                <a:solidFill>
                  <a:schemeClr val="tx1"/>
                </a:solidFill>
              </a:rPr>
              <a:t>】</a:t>
            </a:r>
            <a:r>
              <a:rPr lang="en-US" altLang="zh-TW" sz="2800" dirty="0" smtClean="0">
                <a:solidFill>
                  <a:schemeClr val="tx1"/>
                </a:solidFill>
              </a:rPr>
              <a:t>2016.01.05</a:t>
            </a:r>
            <a:endParaRPr lang="en-US" altLang="zh-TW" sz="2800" dirty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緊</a:t>
            </a:r>
            <a:r>
              <a:rPr lang="zh-TW" altLang="en-US" dirty="0"/>
              <a:t>急斷電裝置說明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400" y="711200"/>
            <a:ext cx="8232602" cy="475916"/>
          </a:xfrm>
          <a:prstGeom prst="rect">
            <a:avLst/>
          </a:prstGeom>
          <a:solidFill>
            <a:srgbClr val="92D05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6" y="1422400"/>
            <a:ext cx="11847619" cy="49333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9714" cy="7112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</a:p>
        </p:txBody>
      </p:sp>
    </p:spTree>
    <p:extLst>
      <p:ext uri="{BB962C8B-B14F-4D97-AF65-F5344CB8AC3E}">
        <p14:creationId xmlns:p14="http://schemas.microsoft.com/office/powerpoint/2010/main" val="31055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關鍵資源：無障礙行動載具</a:t>
            </a:r>
            <a:r>
              <a:rPr lang="en-US" altLang="zh-TW" dirty="0" smtClean="0"/>
              <a:t>(</a:t>
            </a:r>
            <a:r>
              <a:rPr lang="zh-TW" altLang="en-US" dirty="0" smtClean="0"/>
              <a:t>生財工具</a:t>
            </a:r>
            <a:r>
              <a:rPr lang="en-US" altLang="zh-TW" dirty="0" smtClean="0"/>
              <a:t>)</a:t>
            </a:r>
            <a:r>
              <a:rPr lang="zh-TW" altLang="en-US" dirty="0" smtClean="0"/>
              <a:t>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</a:t>
            </a:r>
            <a:r>
              <a:rPr lang="zh-TW" altLang="en-US" dirty="0"/>
              <a:t>具消毒乾</a:t>
            </a:r>
            <a:r>
              <a:rPr lang="zh-TW" altLang="en-US" dirty="0" smtClean="0"/>
              <a:t>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1400" y="1168400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福祉車：三菱得利</a:t>
            </a:r>
            <a:r>
              <a:rPr lang="zh-TW" altLang="en-US" dirty="0" smtClean="0"/>
              <a:t>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083" y="989238"/>
            <a:ext cx="7871580" cy="53301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※</a:t>
            </a:r>
            <a:r>
              <a:rPr lang="zh-TW" altLang="en-US" dirty="0"/>
              <a:t>符合美國</a:t>
            </a:r>
            <a:r>
              <a:rPr lang="en-US" altLang="zh-TW" dirty="0"/>
              <a:t>ADA</a:t>
            </a:r>
            <a:r>
              <a:rPr lang="zh-TW" altLang="en-US" dirty="0"/>
              <a:t>身障協會認證</a:t>
            </a:r>
            <a:br>
              <a:rPr lang="zh-TW" altLang="en-US" dirty="0"/>
            </a:br>
            <a:r>
              <a:rPr lang="en-US" altLang="zh-TW" dirty="0"/>
              <a:t>1.</a:t>
            </a:r>
            <a:r>
              <a:rPr lang="zh-TW" altLang="en-US" dirty="0"/>
              <a:t>配置全球第一品牌</a:t>
            </a:r>
            <a:r>
              <a:rPr lang="en-US" altLang="zh-TW" dirty="0"/>
              <a:t>BRAUN VL996</a:t>
            </a:r>
            <a:r>
              <a:rPr lang="zh-TW" altLang="en-US" dirty="0"/>
              <a:t>卅</a:t>
            </a:r>
            <a:r>
              <a:rPr lang="en-US" altLang="zh-TW" dirty="0"/>
              <a:t>L990</a:t>
            </a:r>
            <a:r>
              <a:rPr lang="zh-TW" altLang="en-US" dirty="0"/>
              <a:t>輪椅升降機。</a:t>
            </a:r>
            <a:br>
              <a:rPr lang="zh-TW" altLang="en-US" dirty="0"/>
            </a:br>
            <a:r>
              <a:rPr lang="en-US" altLang="zh-TW" dirty="0"/>
              <a:t>2.</a:t>
            </a:r>
            <a:r>
              <a:rPr lang="zh-TW" altLang="en-US" dirty="0"/>
              <a:t>可由車體後門或側門安裝全自動輪椅升降機。</a:t>
            </a:r>
            <a:br>
              <a:rPr lang="zh-TW" altLang="en-US" dirty="0"/>
            </a:br>
            <a:r>
              <a:rPr lang="en-US" altLang="zh-TW" dirty="0"/>
              <a:t>3.</a:t>
            </a:r>
            <a:r>
              <a:rPr lang="zh-TW" altLang="en-US" dirty="0"/>
              <a:t>符合最新安全逃生設計，不影響開車視線。</a:t>
            </a:r>
            <a:br>
              <a:rPr lang="zh-TW" altLang="en-US" dirty="0"/>
            </a:br>
            <a:r>
              <a:rPr lang="en-US" altLang="zh-TW" dirty="0"/>
              <a:t>4.</a:t>
            </a:r>
            <a:r>
              <a:rPr lang="zh-TW" altLang="en-US" dirty="0"/>
              <a:t>可由輪椅使用者自行操作。</a:t>
            </a:r>
            <a:br>
              <a:rPr lang="zh-TW" altLang="en-US" dirty="0"/>
            </a:br>
            <a:r>
              <a:rPr lang="en-US" altLang="zh-TW" dirty="0"/>
              <a:t>5.</a:t>
            </a:r>
            <a:r>
              <a:rPr lang="zh-TW" altLang="en-US" dirty="0"/>
              <a:t>橋接配備讓輪椅可在人行道或斜坡輕鬆使用輪椅升降機。</a:t>
            </a:r>
            <a:br>
              <a:rPr lang="zh-TW" altLang="en-US" dirty="0"/>
            </a:br>
            <a:r>
              <a:rPr lang="en-US" altLang="zh-TW" dirty="0"/>
              <a:t>6.</a:t>
            </a:r>
            <a:r>
              <a:rPr lang="zh-TW" altLang="en-US" dirty="0"/>
              <a:t>輪椅檔板及安全卡榫自動關起後，平台始離開地面，待平台達正確位置後，安全卡榫才會打開，確保身障者或老人乘坐上的安全。</a:t>
            </a:r>
            <a:br>
              <a:rPr lang="zh-TW" altLang="en-US" dirty="0"/>
            </a:br>
            <a:r>
              <a:rPr lang="en-US" altLang="zh-TW" dirty="0"/>
              <a:t>7.</a:t>
            </a:r>
            <a:r>
              <a:rPr lang="zh-TW" altLang="en-US" dirty="0"/>
              <a:t>安全便利雙扶手設計。</a:t>
            </a:r>
            <a:br>
              <a:rPr lang="zh-TW" altLang="en-US" dirty="0"/>
            </a:br>
            <a:r>
              <a:rPr lang="en-US" altLang="zh-TW" dirty="0"/>
              <a:t>8.</a:t>
            </a:r>
            <a:r>
              <a:rPr lang="zh-TW" altLang="en-US" dirty="0"/>
              <a:t>油壓推出伸臂設計</a:t>
            </a:r>
            <a:r>
              <a:rPr lang="en-US" altLang="zh-TW" dirty="0"/>
              <a:t>(</a:t>
            </a:r>
            <a:r>
              <a:rPr lang="zh-TW" altLang="en-US" dirty="0"/>
              <a:t>非彈簧式</a:t>
            </a:r>
            <a:r>
              <a:rPr lang="en-US" altLang="zh-TW" dirty="0"/>
              <a:t>)</a:t>
            </a:r>
            <a:r>
              <a:rPr lang="zh-TW" altLang="en-US" dirty="0"/>
              <a:t>更經久耐用。</a:t>
            </a:r>
            <a:br>
              <a:rPr lang="zh-TW" altLang="en-US" dirty="0"/>
            </a:br>
            <a:r>
              <a:rPr lang="en-US" altLang="zh-TW" dirty="0"/>
              <a:t>9.</a:t>
            </a:r>
            <a:r>
              <a:rPr lang="zh-TW" altLang="en-US" dirty="0"/>
              <a:t>防晃動裝置可防噪音。</a:t>
            </a:r>
            <a:br>
              <a:rPr lang="zh-TW" altLang="en-US" dirty="0"/>
            </a:br>
            <a:r>
              <a:rPr lang="en-US" altLang="zh-TW" dirty="0"/>
              <a:t>10.</a:t>
            </a:r>
            <a:r>
              <a:rPr lang="zh-TW" altLang="en-US" dirty="0"/>
              <a:t>油壓舉昇過程安穩，重力下降安靜省電。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32" y="960124"/>
            <a:ext cx="2828571" cy="2238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84" y="3927076"/>
            <a:ext cx="2847619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關鍵資源：無障礙行動載具</a:t>
            </a:r>
            <a:r>
              <a:rPr lang="en-US" altLang="zh-TW" dirty="0" smtClean="0"/>
              <a:t>(</a:t>
            </a:r>
            <a:r>
              <a:rPr lang="zh-TW" altLang="en-US" dirty="0" smtClean="0"/>
              <a:t>生財工具</a:t>
            </a:r>
            <a:r>
              <a:rPr lang="en-US" altLang="zh-TW" dirty="0" smtClean="0"/>
              <a:t>)</a:t>
            </a:r>
            <a:r>
              <a:rPr lang="zh-TW" altLang="en-US" dirty="0" smtClean="0"/>
              <a:t>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</a:t>
            </a:r>
            <a:r>
              <a:rPr lang="zh-TW" altLang="en-US" dirty="0"/>
              <a:t>具消毒乾</a:t>
            </a:r>
            <a:r>
              <a:rPr lang="zh-TW" altLang="en-US" dirty="0" smtClean="0"/>
              <a:t>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1400" y="1661887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B5B6B-20EA-49BD-8508-B60D5B0C5D8C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711200"/>
            <a:ext cx="11398552" cy="5330163"/>
          </a:xfrm>
        </p:spPr>
        <p:txBody>
          <a:bodyPr/>
          <a:lstStyle/>
          <a:p>
            <a:r>
              <a:rPr lang="zh-TW" altLang="en-US" dirty="0"/>
              <a:t>台北悶熱潮濕，家中棉被、枕頭、床墊多半無法清潔及有效曝曬，造成這類寢具內隱藏大量皮屑、細菌及塵</a:t>
            </a:r>
            <a:r>
              <a:rPr lang="zh-TW" altLang="en-US" dirty="0" smtClean="0"/>
              <a:t>蹣。</a:t>
            </a:r>
            <a:endParaRPr lang="en-US" altLang="zh-TW" dirty="0" smtClean="0"/>
          </a:p>
          <a:p>
            <a:r>
              <a:rPr lang="zh-TW" altLang="en-US" dirty="0" smtClean="0"/>
              <a:t>對</a:t>
            </a:r>
            <a:r>
              <a:rPr lang="zh-TW" altLang="en-US" dirty="0"/>
              <a:t>年長及幼童容易引起上呼吸道感染及產生過敏現象，家中若有臥床者，更有可能造成皮膚病變。</a:t>
            </a:r>
            <a:endParaRPr lang="en-US" dirty="0"/>
          </a:p>
        </p:txBody>
      </p:sp>
      <p:pic>
        <p:nvPicPr>
          <p:cNvPr id="6" name="內容版面配置區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22094"/>
          <a:stretch/>
        </p:blipFill>
        <p:spPr bwMode="auto">
          <a:xfrm>
            <a:off x="2012647" y="2530110"/>
            <a:ext cx="7711926" cy="43278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8596668" cy="7112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寢具消毒乾燥車：三菱得利卡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寢</a:t>
            </a:r>
            <a:r>
              <a:rPr lang="zh-TW" altLang="en-US" dirty="0" smtClean="0"/>
              <a:t>具</a:t>
            </a:r>
            <a:r>
              <a:rPr lang="zh-TW" altLang="en-US" dirty="0"/>
              <a:t>消毒</a:t>
            </a:r>
            <a:r>
              <a:rPr lang="zh-TW" altLang="en-US" dirty="0" smtClean="0"/>
              <a:t>乾</a:t>
            </a:r>
            <a:r>
              <a:rPr lang="zh-TW" altLang="en-US" dirty="0"/>
              <a:t>燥車：三菱得利卡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6" y="513941"/>
            <a:ext cx="5196517" cy="39334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57" y="1270827"/>
            <a:ext cx="5649774" cy="558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82" y="4064413"/>
            <a:ext cx="4680361" cy="264682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5292445" y="910981"/>
            <a:ext cx="3981557" cy="5121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9pPr>
          </a:lstStyle>
          <a:p>
            <a:pPr algn="ctr"/>
            <a:r>
              <a:rPr lang="zh-TW" altLang="en-US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引進日本乾燥車技術</a:t>
            </a:r>
          </a:p>
        </p:txBody>
      </p:sp>
    </p:spTree>
    <p:extLst>
      <p:ext uri="{BB962C8B-B14F-4D97-AF65-F5344CB8AC3E}">
        <p14:creationId xmlns:p14="http://schemas.microsoft.com/office/powerpoint/2010/main" val="3047687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投影片編號版面配置區 2"/>
          <p:cNvSpPr txBox="1">
            <a:spLocks noGrp="1"/>
          </p:cNvSpPr>
          <p:nvPr/>
        </p:nvSpPr>
        <p:spPr bwMode="auto">
          <a:xfrm>
            <a:off x="8934450" y="6508750"/>
            <a:ext cx="205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algn="r"/>
            <a:r>
              <a:rPr lang="en-US" altLang="zh-TW" sz="1400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fld id="{8A6522FE-6468-4DE4-A62A-AF5B22F59FA0}" type="slidenum">
              <a:rPr lang="en-US" altLang="zh-TW" sz="1400">
                <a:solidFill>
                  <a:srgbClr val="000066"/>
                </a:solidFill>
                <a:latin typeface="Times New Roman" panose="02020603050405020304" pitchFamily="18" charset="0"/>
              </a:rPr>
              <a:pPr algn="r"/>
              <a:t>16</a:t>
            </a:fld>
            <a:r>
              <a:rPr lang="en-US" altLang="zh-TW" sz="1400" dirty="0">
                <a:solidFill>
                  <a:srgbClr val="000066"/>
                </a:solidFill>
                <a:latin typeface="Times New Roman" panose="02020603050405020304" pitchFamily="18" charset="0"/>
              </a:rPr>
              <a:t>-</a:t>
            </a:r>
            <a:endParaRPr lang="en-US" altLang="zh-TW" sz="1400" dirty="0">
              <a:solidFill>
                <a:srgbClr val="000066"/>
              </a:solidFill>
              <a:latin typeface="Times New Roman" panose="02020603050405020304" pitchFamily="18" charset="0"/>
              <a:ea typeface="華康隸書體W5" pitchFamily="49" charset="-120"/>
            </a:endParaRPr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3648075" y="2028825"/>
            <a:ext cx="99060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1638300" y="890427"/>
            <a:ext cx="8915400" cy="507342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Ÿ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Char char="Ÿ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Char char="Ÿ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Char char="Ÿ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Char char="Ÿ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b"/>
            <a:r>
              <a:rPr lang="zh-TW" altLang="en-US" sz="2400" dirty="0" smtClean="0">
                <a:latin typeface="+mj-ea"/>
                <a:ea typeface="+mj-ea"/>
              </a:rPr>
              <a:t>乾</a:t>
            </a:r>
            <a:r>
              <a:rPr lang="zh-TW" altLang="en-US" sz="2400" dirty="0">
                <a:latin typeface="+mj-ea"/>
                <a:ea typeface="+mj-ea"/>
              </a:rPr>
              <a:t>燥車服務在日</a:t>
            </a:r>
            <a:r>
              <a:rPr lang="zh-TW" altLang="en-US" sz="2400" dirty="0" smtClean="0">
                <a:latin typeface="+mj-ea"/>
                <a:ea typeface="+mj-ea"/>
              </a:rPr>
              <a:t>本</a:t>
            </a:r>
            <a:r>
              <a:rPr lang="zh-TW" altLang="en-US" sz="2400" dirty="0">
                <a:latin typeface="+mj-ea"/>
              </a:rPr>
              <a:t>有保險給</a:t>
            </a:r>
            <a:r>
              <a:rPr lang="zh-TW" altLang="en-US" sz="2400" dirty="0" smtClean="0">
                <a:latin typeface="+mj-ea"/>
              </a:rPr>
              <a:t>付，且</a:t>
            </a:r>
            <a:r>
              <a:rPr lang="zh-TW" altLang="en-US" sz="2400" dirty="0" smtClean="0">
                <a:latin typeface="+mj-ea"/>
                <a:ea typeface="+mj-ea"/>
              </a:rPr>
              <a:t>超</a:t>
            </a:r>
            <a:r>
              <a:rPr lang="zh-TW" altLang="en-US" sz="2400" dirty="0">
                <a:latin typeface="+mj-ea"/>
                <a:ea typeface="+mj-ea"/>
              </a:rPr>
              <a:t>過</a:t>
            </a:r>
            <a:r>
              <a:rPr lang="en-US" altLang="zh-TW" sz="2400" dirty="0">
                <a:latin typeface="+mj-ea"/>
                <a:ea typeface="+mj-ea"/>
              </a:rPr>
              <a:t>30</a:t>
            </a:r>
            <a:r>
              <a:rPr lang="zh-TW" altLang="en-US" sz="2400" dirty="0">
                <a:latin typeface="+mj-ea"/>
                <a:ea typeface="+mj-ea"/>
              </a:rPr>
              <a:t>年歷史</a:t>
            </a:r>
            <a:r>
              <a:rPr lang="zh-TW" altLang="en-US" sz="2400" dirty="0" smtClean="0">
                <a:latin typeface="+mj-ea"/>
                <a:ea typeface="+mj-ea"/>
              </a:rPr>
              <a:t>，相當成熟</a:t>
            </a:r>
            <a:endParaRPr lang="en-US" altLang="zh-TW" sz="2400" dirty="0" smtClean="0">
              <a:latin typeface="+mj-ea"/>
              <a:ea typeface="+mj-ea"/>
            </a:endParaRPr>
          </a:p>
          <a:p>
            <a:pPr fontAlgn="b"/>
            <a:r>
              <a:rPr lang="zh-TW" altLang="zh-TW" sz="2400" dirty="0">
                <a:latin typeface="+mj-ea"/>
              </a:rPr>
              <a:t>台灣正面臨高齡化社會，</a:t>
            </a:r>
            <a:r>
              <a:rPr lang="en-US" altLang="zh-TW" sz="2400" dirty="0">
                <a:latin typeface="+mj-ea"/>
              </a:rPr>
              <a:t>2015</a:t>
            </a:r>
            <a:r>
              <a:rPr lang="zh-TW" altLang="zh-TW" sz="2400" dirty="0">
                <a:latin typeface="+mj-ea"/>
              </a:rPr>
              <a:t>年台灣老人約佔</a:t>
            </a:r>
            <a:r>
              <a:rPr lang="en-US" altLang="zh-TW" sz="2400" dirty="0">
                <a:latin typeface="+mj-ea"/>
              </a:rPr>
              <a:t>283</a:t>
            </a:r>
            <a:r>
              <a:rPr lang="zh-TW" altLang="zh-TW" sz="2400" dirty="0">
                <a:latin typeface="+mj-ea"/>
              </a:rPr>
              <a:t>萬</a:t>
            </a:r>
            <a:r>
              <a:rPr lang="zh-TW" altLang="zh-TW" sz="2400" dirty="0" smtClean="0">
                <a:latin typeface="+mj-ea"/>
              </a:rPr>
              <a:t>人</a:t>
            </a:r>
            <a:endParaRPr lang="en-US" altLang="zh-TW" sz="2400" dirty="0" smtClean="0">
              <a:latin typeface="+mj-ea"/>
            </a:endParaRPr>
          </a:p>
          <a:p>
            <a:pPr fontAlgn="b"/>
            <a:r>
              <a:rPr lang="zh-TW" altLang="en-US" sz="2400" dirty="0">
                <a:latin typeface="+mj-ea"/>
              </a:rPr>
              <a:t>台</a:t>
            </a:r>
            <a:r>
              <a:rPr lang="zh-TW" altLang="en-US" sz="2400" dirty="0" smtClean="0">
                <a:latin typeface="+mj-ea"/>
              </a:rPr>
              <a:t>灣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塵蟎</a:t>
            </a:r>
            <a:r>
              <a:rPr lang="zh-TW" altLang="en-US" sz="2400" dirty="0" smtClean="0">
                <a:latin typeface="+mj-ea"/>
              </a:rPr>
              <a:t>過</a:t>
            </a:r>
            <a:r>
              <a:rPr lang="zh-TW" altLang="en-US" sz="2400" dirty="0">
                <a:latin typeface="+mj-ea"/>
              </a:rPr>
              <a:t>敏患者約占總人口的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30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％</a:t>
            </a:r>
            <a:endParaRPr lang="en-US" altLang="zh-TW" sz="2400" dirty="0" smtClean="0">
              <a:solidFill>
                <a:srgbClr val="FF0000"/>
              </a:solidFill>
              <a:latin typeface="+mj-ea"/>
            </a:endParaRPr>
          </a:p>
          <a:p>
            <a:pPr fontAlgn="b"/>
            <a:r>
              <a:rPr lang="zh-TW" altLang="en-US" sz="2400" dirty="0">
                <a:latin typeface="+mj-ea"/>
              </a:rPr>
              <a:t>北部孩</a:t>
            </a:r>
            <a:r>
              <a:rPr lang="zh-TW" altLang="en-US" sz="2400" dirty="0" smtClean="0">
                <a:latin typeface="+mj-ea"/>
              </a:rPr>
              <a:t>童每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10</a:t>
            </a:r>
            <a:r>
              <a:rPr lang="zh-TW" altLang="en-US" sz="2400" dirty="0">
                <a:latin typeface="+mj-ea"/>
              </a:rPr>
              <a:t>個人中，就有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7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個</a:t>
            </a:r>
            <a:r>
              <a:rPr lang="zh-TW" altLang="en-US" sz="2400" dirty="0">
                <a:latin typeface="+mj-ea"/>
              </a:rPr>
              <a:t>人有過</a:t>
            </a:r>
            <a:r>
              <a:rPr lang="zh-TW" altLang="en-US" sz="2400" dirty="0" smtClean="0">
                <a:latin typeface="+mj-ea"/>
              </a:rPr>
              <a:t>敏。</a:t>
            </a:r>
            <a:endParaRPr lang="en-US" altLang="zh-TW" sz="2400" dirty="0" smtClean="0">
              <a:latin typeface="+mj-ea"/>
            </a:endParaRPr>
          </a:p>
          <a:p>
            <a:pPr fontAlgn="b"/>
            <a:r>
              <a:rPr lang="zh-TW" altLang="en-US" sz="2400" dirty="0" smtClean="0">
                <a:latin typeface="+mj-ea"/>
              </a:rPr>
              <a:t>寢具消毒乾燥</a:t>
            </a:r>
            <a:r>
              <a:rPr lang="zh-TW" altLang="en-US" sz="2400" dirty="0">
                <a:latin typeface="+mj-ea"/>
              </a:rPr>
              <a:t>服</a:t>
            </a:r>
            <a:r>
              <a:rPr lang="zh-TW" altLang="en-US" sz="2400" dirty="0" smtClean="0">
                <a:latin typeface="+mj-ea"/>
              </a:rPr>
              <a:t>務主要服務對象：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過敏、老人及親子</a:t>
            </a:r>
            <a:endParaRPr lang="en-US" altLang="zh-TW" sz="2400" dirty="0" smtClean="0">
              <a:solidFill>
                <a:srgbClr val="FF0000"/>
              </a:solidFill>
              <a:latin typeface="+mj-ea"/>
            </a:endParaRPr>
          </a:p>
          <a:p>
            <a:pPr fontAlgn="b"/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目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前該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技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術應用於</a:t>
            </a:r>
            <a:r>
              <a:rPr lang="en-US" altLang="zh-TW" sz="2400" dirty="0" smtClean="0">
                <a:solidFill>
                  <a:srgbClr val="FF0000"/>
                </a:solidFill>
                <a:latin typeface="+mj-ea"/>
              </a:rPr>
              <a:t>B2B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，並開放朝</a:t>
            </a:r>
            <a:r>
              <a:rPr lang="en-US" altLang="zh-TW" sz="2400" dirty="0" smtClean="0">
                <a:solidFill>
                  <a:srgbClr val="FF0000"/>
                </a:solidFill>
                <a:latin typeface="+mj-ea"/>
              </a:rPr>
              <a:t>B2C</a:t>
            </a:r>
            <a:r>
              <a:rPr lang="zh-TW" altLang="en-US" sz="2400" dirty="0" smtClean="0">
                <a:solidFill>
                  <a:srgbClr val="FF0000"/>
                </a:solidFill>
                <a:latin typeface="+mj-ea"/>
              </a:rPr>
              <a:t>方向邁進。</a:t>
            </a:r>
            <a:endParaRPr lang="en-US" altLang="zh-TW" sz="2400" dirty="0">
              <a:solidFill>
                <a:srgbClr val="FF0000"/>
              </a:solidFill>
              <a:latin typeface="+mj-ea"/>
            </a:endParaRPr>
          </a:p>
          <a:p>
            <a:pPr fontAlgn="b"/>
            <a:endParaRPr lang="en-US" altLang="zh-TW" sz="2400" dirty="0">
              <a:latin typeface="+mj-ea"/>
              <a:ea typeface="+mj-ea"/>
            </a:endParaRPr>
          </a:p>
          <a:p>
            <a:pPr fontAlgn="b"/>
            <a:endParaRPr lang="zh-TW" altLang="en-US" sz="2000" kern="0" dirty="0">
              <a:latin typeface="+mj-ea"/>
              <a:ea typeface="+mj-ea"/>
            </a:endParaRPr>
          </a:p>
        </p:txBody>
      </p:sp>
      <p:pic>
        <p:nvPicPr>
          <p:cNvPr id="6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010303"/>
            <a:ext cx="3240360" cy="239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86477" y="3571982"/>
            <a:ext cx="3723610" cy="1260664"/>
          </a:xfrm>
          <a:prstGeom prst="rect">
            <a:avLst/>
          </a:prstGeom>
        </p:spPr>
      </p:pic>
      <p:pic>
        <p:nvPicPr>
          <p:cNvPr id="9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77" y="4908488"/>
            <a:ext cx="3723610" cy="1448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5386477" y="6357065"/>
            <a:ext cx="3175148" cy="45648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9pPr>
          </a:lstStyle>
          <a:p>
            <a:r>
              <a:rPr lang="zh-TW" altLang="en-US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日本</a:t>
            </a:r>
            <a:r>
              <a:rPr lang="en-US" altLang="zh-TW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寢具消毒殺菌深耕</a:t>
            </a:r>
            <a:r>
              <a:rPr lang="en-US" altLang="zh-TW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zh-TW" altLang="en-US" sz="1600" kern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8596668" cy="7112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寢具消毒乾燥車：三菱得利卡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112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關鍵行動：</a:t>
            </a:r>
            <a:r>
              <a:rPr lang="zh-TW" altLang="en-US" dirty="0"/>
              <a:t>培育</a:t>
            </a:r>
            <a:r>
              <a:rPr lang="en-US" altLang="zh-TW" dirty="0"/>
              <a:t>(</a:t>
            </a:r>
            <a:r>
              <a:rPr lang="zh-TW" altLang="en-US" dirty="0"/>
              <a:t>無障礙行動載具釣竿計畫</a:t>
            </a:r>
            <a:r>
              <a:rPr lang="en-US" altLang="zh-TW" dirty="0"/>
              <a:t>)</a:t>
            </a:r>
            <a:r>
              <a:rPr lang="zh-TW" altLang="en-US" dirty="0"/>
              <a:t>關鍵技能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</a:t>
            </a:r>
            <a:r>
              <a:rPr lang="zh-TW" altLang="en-US" dirty="0"/>
              <a:t>具消毒乾</a:t>
            </a:r>
            <a:r>
              <a:rPr lang="zh-TW" altLang="en-US" dirty="0" smtClean="0"/>
              <a:t>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1400" y="711199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1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無障礙計程車</a:t>
            </a:r>
            <a:r>
              <a:rPr lang="en-US" altLang="zh-TW" dirty="0" smtClean="0"/>
              <a:t>)</a:t>
            </a:r>
            <a:r>
              <a:rPr lang="zh-TW" altLang="en-US" dirty="0" smtClean="0"/>
              <a:t>服</a:t>
            </a:r>
            <a:r>
              <a:rPr lang="zh-TW" altLang="en-US" dirty="0"/>
              <a:t>務對象、人數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招募、訓練提</a:t>
            </a:r>
            <a:r>
              <a:rPr lang="zh-TW" altLang="en-US" dirty="0" smtClean="0"/>
              <a:t>供</a:t>
            </a:r>
            <a:r>
              <a:rPr lang="en-US" altLang="zh-TW" dirty="0"/>
              <a:t>(</a:t>
            </a:r>
            <a:r>
              <a:rPr lang="zh-TW" altLang="en-US" dirty="0"/>
              <a:t>無障礙計程車</a:t>
            </a:r>
            <a:r>
              <a:rPr lang="en-US" altLang="zh-TW" dirty="0"/>
              <a:t>)</a:t>
            </a:r>
            <a:r>
              <a:rPr lang="zh-TW" altLang="en-US" dirty="0" smtClean="0"/>
              <a:t>行</a:t>
            </a:r>
            <a:r>
              <a:rPr lang="zh-TW" altLang="en-US" dirty="0" smtClean="0"/>
              <a:t>動載具服務的人：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pPr lvl="1"/>
            <a:r>
              <a:rPr lang="zh-TW" altLang="en-US" dirty="0"/>
              <a:t>招募對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</a:t>
            </a:r>
            <a:r>
              <a:rPr lang="zh-TW" altLang="en-US" dirty="0"/>
              <a:t>三峽在地身心障礙者家庭健康成</a:t>
            </a:r>
            <a:r>
              <a:rPr lang="zh-TW" altLang="en-US" dirty="0" smtClean="0"/>
              <a:t>員</a:t>
            </a:r>
            <a:endParaRPr lang="en-US" altLang="zh-TW" dirty="0" smtClean="0"/>
          </a:p>
          <a:p>
            <a:pPr lvl="2"/>
            <a:r>
              <a:rPr lang="zh-TW" altLang="en-US" dirty="0"/>
              <a:t>三峽在地中高齡二度就業</a:t>
            </a:r>
            <a:endParaRPr lang="en-US" altLang="zh-TW" dirty="0" smtClean="0"/>
          </a:p>
          <a:p>
            <a:r>
              <a:rPr lang="zh-TW" altLang="en-US" dirty="0" smtClean="0"/>
              <a:t>訓練成果，</a:t>
            </a:r>
            <a:r>
              <a:rPr lang="zh-TW" altLang="en-US" dirty="0"/>
              <a:t>預計服務對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1"/>
            <a:r>
              <a:rPr lang="zh-TW" altLang="en-US" dirty="0"/>
              <a:t>身心障礙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pPr lvl="1"/>
            <a:r>
              <a:rPr lang="zh-TW" altLang="en-US" dirty="0"/>
              <a:t>銀髮族</a:t>
            </a:r>
            <a:endParaRPr lang="en-US" altLang="zh-TW" dirty="0"/>
          </a:p>
          <a:p>
            <a:r>
              <a:rPr lang="zh-TW" altLang="en-US" dirty="0"/>
              <a:t>訓練成果</a:t>
            </a:r>
            <a:r>
              <a:rPr lang="zh-TW" altLang="en-US" dirty="0" smtClean="0"/>
              <a:t>，依服</a:t>
            </a:r>
            <a:r>
              <a:rPr lang="zh-TW" altLang="en-US" dirty="0"/>
              <a:t>務對</a:t>
            </a:r>
            <a:r>
              <a:rPr lang="zh-TW" altLang="en-US" dirty="0" smtClean="0"/>
              <a:t>象總預計影響人數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3000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6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無障礙計程車服務主要情節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97" y="1069477"/>
            <a:ext cx="8466667" cy="5371429"/>
          </a:xfrm>
          <a:prstGeom prst="rect">
            <a:avLst/>
          </a:prstGeom>
          <a:effectLst>
            <a:glow rad="825500">
              <a:srgbClr val="FFC000"/>
            </a:glow>
          </a:effectLst>
        </p:spPr>
      </p:pic>
    </p:spTree>
    <p:extLst>
      <p:ext uri="{BB962C8B-B14F-4D97-AF65-F5344CB8AC3E}">
        <p14:creationId xmlns:p14="http://schemas.microsoft.com/office/powerpoint/2010/main" val="41779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台灣福祉參與本案角色─支持者、供給者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34" y="711200"/>
            <a:ext cx="6146800" cy="59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無</a:t>
            </a:r>
            <a:r>
              <a:rPr lang="zh-TW" altLang="en-US" dirty="0"/>
              <a:t>障礙計程車關鍵營運服</a:t>
            </a:r>
            <a:r>
              <a:rPr lang="zh-TW" altLang="en-US" dirty="0" smtClean="0"/>
              <a:t>務─司機載客服務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7" b="24138"/>
          <a:stretch/>
        </p:blipFill>
        <p:spPr bwMode="auto">
          <a:xfrm>
            <a:off x="6519280" y="1878263"/>
            <a:ext cx="5351878" cy="448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698500"/>
            <a:ext cx="8114286" cy="87619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5910" y="1819572"/>
            <a:ext cx="3898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0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</a:rPr>
              <a:t>上車時</a:t>
            </a:r>
            <a:r>
              <a:rPr lang="en-US" altLang="zh-TW" sz="2000" b="1" dirty="0">
                <a:solidFill>
                  <a:srgbClr val="FF0000"/>
                </a:solidFill>
              </a:rPr>
              <a:t>)</a:t>
            </a:r>
            <a:r>
              <a:rPr lang="zh-TW" altLang="en-US" sz="2000" b="1" dirty="0">
                <a:solidFill>
                  <a:srgbClr val="FF0000"/>
                </a:solidFill>
              </a:rPr>
              <a:t>安心的輔助上車服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務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endParaRPr lang="zh-TW" altLang="en-US" dirty="0"/>
          </a:p>
          <a:p>
            <a:r>
              <a:rPr lang="zh-TW" altLang="en-US" dirty="0"/>
              <a:t>司機操作輪椅升降機，電推乘客上車，並輔助輪椅固定及人身安全固定，確保乘客上車安心</a:t>
            </a:r>
            <a:r>
              <a:rPr lang="zh-TW" altLang="en-US" dirty="0" smtClean="0"/>
              <a:t>。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35910" y="3497476"/>
            <a:ext cx="3898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000" b="1" dirty="0" smtClean="0">
                <a:solidFill>
                  <a:srgbClr val="FF0000"/>
                </a:solidFill>
              </a:rPr>
              <a:t>(2)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</a:rPr>
              <a:t>下車時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  <a:r>
              <a:rPr lang="zh-TW" altLang="en-US" sz="2000" b="1" dirty="0">
                <a:solidFill>
                  <a:srgbClr val="FF0000"/>
                </a:solidFill>
              </a:rPr>
              <a:t>貼心的輔助下車服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務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0"/>
            <a:endParaRPr lang="en-US" dirty="0"/>
          </a:p>
          <a:p>
            <a:r>
              <a:rPr lang="zh-TW" altLang="en-US" dirty="0"/>
              <a:t>司機輔助解除輪椅固定及人身安全固定，並操作輪椅升降機，電推乘客下車，貼心確保乘客下車。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35910" y="5175381"/>
            <a:ext cx="3898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000" b="1" dirty="0" smtClean="0">
                <a:solidFill>
                  <a:srgbClr val="FF0000"/>
                </a:solidFill>
              </a:rPr>
              <a:t>(3)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電子票證或電子錢包付</a:t>
            </a:r>
            <a:r>
              <a:rPr lang="zh-TW" altLang="en-US" sz="2000" b="1" dirty="0">
                <a:solidFill>
                  <a:srgbClr val="FF0000"/>
                </a:solidFill>
              </a:rPr>
              <a:t>款服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務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pPr lvl="0"/>
            <a:endParaRPr lang="en-US" dirty="0"/>
          </a:p>
          <a:p>
            <a:r>
              <a:rPr lang="zh-TW" altLang="en-US" dirty="0"/>
              <a:t>乘客除了付現選項外，可直接</a:t>
            </a:r>
            <a:r>
              <a:rPr lang="zh-TW" altLang="en-US" dirty="0" smtClean="0"/>
              <a:t>以電子票證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如：愛</a:t>
            </a:r>
            <a:r>
              <a:rPr lang="zh-TW" altLang="en-US" dirty="0"/>
              <a:t>心悠遊</a:t>
            </a:r>
            <a:r>
              <a:rPr lang="zh-TW" altLang="en-US" dirty="0" smtClean="0"/>
              <a:t>卡、一卡通博愛卡、</a:t>
            </a:r>
            <a:r>
              <a:rPr lang="en-US" altLang="zh-TW" dirty="0" err="1" smtClean="0"/>
              <a:t>MoneyCoin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付</a:t>
            </a:r>
            <a:r>
              <a:rPr lang="zh-TW" altLang="en-US" dirty="0"/>
              <a:t>款</a:t>
            </a:r>
            <a:r>
              <a:rPr lang="zh-TW" alt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車輛籌設與駕駛人招</a:t>
            </a:r>
            <a:r>
              <a:rPr lang="zh-TW" altLang="en-US" dirty="0" smtClean="0"/>
              <a:t>募─駕駛人招募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82" y="566821"/>
            <a:ext cx="9388118" cy="5846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5714" y="6129193"/>
            <a:ext cx="704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0000FF"/>
                </a:solidFill>
              </a:rPr>
              <a:t>台灣福祉輔助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：</a:t>
            </a:r>
            <a:r>
              <a:rPr lang="zh-TW" alt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無</a:t>
            </a:r>
            <a:r>
              <a:rPr lang="zh-TW" alt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障</a:t>
            </a:r>
            <a:r>
              <a:rPr lang="zh-TW" alt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礙設備教育訓練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車輛籌設與駕駛人招</a:t>
            </a:r>
            <a:r>
              <a:rPr lang="zh-TW" altLang="en-US" dirty="0" smtClean="0"/>
              <a:t>募─車輛籌設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8" y="660400"/>
            <a:ext cx="10877225" cy="607414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車輛籌設與駕駛人招</a:t>
            </a:r>
            <a:r>
              <a:rPr lang="zh-TW" altLang="en-US" dirty="0" smtClean="0"/>
              <a:t>募─車輛籌設</a:t>
            </a:r>
            <a:endParaRPr lang="zh-TW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076324"/>
            <a:ext cx="8596668" cy="5330163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車隊需求方案一</a:t>
            </a:r>
            <a:r>
              <a:rPr lang="zh-TW" altLang="en-US" b="1" dirty="0">
                <a:solidFill>
                  <a:schemeClr val="tx1"/>
                </a:solidFill>
              </a:rPr>
              <a:t>：全新人車方案</a:t>
            </a:r>
          </a:p>
          <a:p>
            <a:pPr lvl="1"/>
            <a:r>
              <a:rPr lang="zh-TW" altLang="en-US" dirty="0"/>
              <a:t>車輛及隊員均為新加入本車隊之成員，依據交通部選定車種新車購入後，設籍台北市，綁約上路無障礙計程車營運至少五年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b="1" dirty="0" smtClean="0">
                <a:solidFill>
                  <a:schemeClr val="tx1"/>
                </a:solidFill>
              </a:rPr>
              <a:t>車隊需求方</a:t>
            </a:r>
            <a:r>
              <a:rPr lang="zh-TW" altLang="en-US" b="1" dirty="0">
                <a:solidFill>
                  <a:schemeClr val="tx1"/>
                </a:solidFill>
              </a:rPr>
              <a:t>案二：舊汰換新車方案</a:t>
            </a:r>
          </a:p>
          <a:p>
            <a:pPr lvl="1"/>
            <a:r>
              <a:rPr lang="zh-TW" altLang="en-US" dirty="0"/>
              <a:t>符合「以公路監理機關於中華民國一百零一年十一月三十日登記列管</a:t>
            </a:r>
            <a:r>
              <a:rPr lang="zh-TW" altLang="en-US" dirty="0" smtClean="0"/>
              <a:t>牌照</a:t>
            </a:r>
            <a:r>
              <a:rPr lang="zh-TW" altLang="en-US" dirty="0"/>
              <a:t>在案之計程車（不含已報停、繳銷、吊銷、註銷之車輛）汰舊換新」條件之隊員，徵詢換車並追加無障礙計程車之服務意願，依據交通部選定車種綁約上路無障礙計程車營運至少五年。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914" y="4836827"/>
            <a:ext cx="1155337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00FF"/>
                </a:solidFill>
              </a:rPr>
              <a:t>針</a:t>
            </a:r>
            <a:r>
              <a:rPr lang="zh-TW" altLang="en-US" sz="3200" b="1" dirty="0" smtClean="0">
                <a:solidFill>
                  <a:srgbClr val="0000FF"/>
                </a:solidFill>
              </a:rPr>
              <a:t>對上面車輛籌設車隊需求兩種方案，台灣福祉提供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：</a:t>
            </a:r>
            <a:endParaRPr lang="en-US" altLang="zh-TW" sz="3200" b="1" dirty="0" smtClean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(1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3200" b="1" dirty="0">
                <a:solidFill>
                  <a:srgbClr val="0000FF"/>
                </a:solidFill>
                <a:sym typeface="Wingdings" panose="05000000000000000000" pitchFamily="2" charset="2"/>
              </a:rPr>
              <a:t> 無障礙全車車輛方案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(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空車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+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無障礙設備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             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/>
            </a:r>
            <a:b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</a:b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(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2</a:t>
            </a:r>
            <a:r>
              <a:rPr lang="en-US" altLang="zh-TW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r>
              <a:rPr lang="zh-TW" altLang="en-US" sz="3200" b="1" dirty="0">
                <a:solidFill>
                  <a:srgbClr val="0000FF"/>
                </a:solidFill>
                <a:sym typeface="Wingdings" panose="05000000000000000000" pitchFamily="2" charset="2"/>
              </a:rPr>
              <a:t> 無障礙設備供應商方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案，</a:t>
            </a:r>
            <a:r>
              <a:rPr lang="zh-TW" altLang="en-US" sz="32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並</a:t>
            </a:r>
            <a:r>
              <a:rPr lang="zh-TW" altLang="en-US" sz="3200" b="1" dirty="0">
                <a:solidFill>
                  <a:srgbClr val="0000FF"/>
                </a:solidFill>
                <a:sym typeface="Wingdings" panose="05000000000000000000" pitchFamily="2" charset="2"/>
              </a:rPr>
              <a:t>確保</a:t>
            </a:r>
            <a:r>
              <a:rPr lang="zh-TW" alt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通過無障礙計程車驗車規格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無障礙計程車</a:t>
            </a:r>
            <a:r>
              <a:rPr lang="en-US" altLang="zh-TW" dirty="0" smtClean="0"/>
              <a:t>)</a:t>
            </a:r>
            <a:r>
              <a:rPr lang="zh-TW" altLang="en-US" dirty="0" smtClean="0"/>
              <a:t>教</a:t>
            </a:r>
            <a:r>
              <a:rPr lang="zh-TW" altLang="en-US" dirty="0"/>
              <a:t>育訓練方案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55763" y="61302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L-Shape 6"/>
          <p:cNvSpPr/>
          <p:nvPr/>
        </p:nvSpPr>
        <p:spPr>
          <a:xfrm flipV="1">
            <a:off x="256540" y="4839786"/>
            <a:ext cx="6844937" cy="1603587"/>
          </a:xfrm>
          <a:prstGeom prst="corner">
            <a:avLst/>
          </a:prstGeom>
          <a:solidFill>
            <a:schemeClr val="accent5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/>
          <p:cNvSpPr/>
          <p:nvPr/>
        </p:nvSpPr>
        <p:spPr>
          <a:xfrm flipV="1">
            <a:off x="7242364" y="3520030"/>
            <a:ext cx="4783809" cy="2080789"/>
          </a:xfrm>
          <a:prstGeom prst="corne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6200000">
            <a:off x="6552837" y="4160157"/>
            <a:ext cx="548640" cy="54864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354" y="5037821"/>
            <a:ext cx="598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b="1" dirty="0" smtClean="0">
                <a:solidFill>
                  <a:srgbClr val="FFFF00"/>
                </a:solidFill>
              </a:rPr>
              <a:t>籌設期完成 </a:t>
            </a:r>
            <a:r>
              <a:rPr lang="en-US" altLang="zh-TW" b="1" dirty="0" smtClean="0">
                <a:solidFill>
                  <a:srgbClr val="FFFF00"/>
                </a:solidFill>
              </a:rPr>
              <a:t>30</a:t>
            </a:r>
            <a:r>
              <a:rPr lang="zh-TW" altLang="en-US" b="1" dirty="0">
                <a:solidFill>
                  <a:srgbClr val="FFFF00"/>
                </a:solidFill>
              </a:rPr>
              <a:t>小</a:t>
            </a:r>
            <a:r>
              <a:rPr lang="zh-TW" altLang="en-US" b="1" dirty="0" smtClean="0">
                <a:solidFill>
                  <a:srgbClr val="FFFF00"/>
                </a:solidFill>
              </a:rPr>
              <a:t>時 「</a:t>
            </a:r>
            <a:r>
              <a:rPr lang="zh-TW" altLang="en-US" b="1" dirty="0">
                <a:solidFill>
                  <a:srgbClr val="FFFF00"/>
                </a:solidFill>
              </a:rPr>
              <a:t>無障礙計程車車隊駕駛服務訓練」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25396" y="377167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b="1" dirty="0">
                <a:solidFill>
                  <a:srgbClr val="FFFF00"/>
                </a:solidFill>
              </a:rPr>
              <a:t>每年回訓</a:t>
            </a:r>
            <a:r>
              <a:rPr lang="en-US" altLang="zh-TW" b="1" dirty="0">
                <a:solidFill>
                  <a:srgbClr val="FFFF00"/>
                </a:solidFill>
              </a:rPr>
              <a:t>6</a:t>
            </a:r>
            <a:r>
              <a:rPr lang="zh-TW" altLang="en-US" b="1" dirty="0">
                <a:solidFill>
                  <a:srgbClr val="FFFF00"/>
                </a:solidFill>
              </a:rPr>
              <a:t>小</a:t>
            </a:r>
            <a:r>
              <a:rPr lang="zh-TW" altLang="en-US" b="1" dirty="0" smtClean="0">
                <a:solidFill>
                  <a:srgbClr val="FFFF00"/>
                </a:solidFill>
              </a:rPr>
              <a:t>時 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pPr lvl="0"/>
            <a:r>
              <a:rPr lang="zh-TW" altLang="en-US" b="1" dirty="0" smtClean="0">
                <a:solidFill>
                  <a:srgbClr val="FFFF00"/>
                </a:solidFill>
              </a:rPr>
              <a:t>「無障礙計程車隊駕駛溫故訓練」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4" y="998519"/>
            <a:ext cx="5961905" cy="3561905"/>
          </a:xfrm>
          <a:prstGeom prst="rect">
            <a:avLst/>
          </a:prstGeom>
          <a:ln w="57150">
            <a:solidFill>
              <a:srgbClr val="FFC000"/>
            </a:solidFill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07" y="1559007"/>
            <a:ext cx="5676190" cy="1523810"/>
          </a:xfrm>
          <a:prstGeom prst="rect">
            <a:avLst/>
          </a:prstGeom>
          <a:ln w="76200">
            <a:solidFill>
              <a:srgbClr val="FFC000"/>
            </a:solidFill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157877" y="5700293"/>
            <a:ext cx="569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課程包含無障礙計程車理論與實務，並須完成實車上路考試，路考通過後取得結訓證書，即可開始執業。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9021" y="4716609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課程涵蓋「溫故知新</a:t>
            </a:r>
            <a:r>
              <a:rPr lang="zh-TW" altLang="en-US" b="1" dirty="0" smtClean="0">
                <a:solidFill>
                  <a:srgbClr val="0000FF"/>
                </a:solidFill>
              </a:rPr>
              <a:t>」</a:t>
            </a:r>
            <a:endParaRPr lang="en-US" altLang="zh-TW" b="1" dirty="0" smtClean="0">
              <a:solidFill>
                <a:srgbClr val="0000FF"/>
              </a:solidFill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</a:rPr>
              <a:t>確</a:t>
            </a:r>
            <a:r>
              <a:rPr lang="zh-TW" altLang="en-US" b="1" dirty="0">
                <a:solidFill>
                  <a:srgbClr val="0000FF"/>
                </a:solidFill>
              </a:rPr>
              <a:t>保無障礙計程車隊員服務水準。</a:t>
            </a:r>
          </a:p>
          <a:p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593" y="5401705"/>
            <a:ext cx="2488407" cy="13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112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關鍵行動：</a:t>
            </a:r>
            <a:r>
              <a:rPr lang="zh-TW" altLang="en-US" dirty="0"/>
              <a:t>培育</a:t>
            </a:r>
            <a:r>
              <a:rPr lang="en-US" altLang="zh-TW" dirty="0"/>
              <a:t>(</a:t>
            </a:r>
            <a:r>
              <a:rPr lang="zh-TW" altLang="en-US" dirty="0"/>
              <a:t>無障礙行動載具釣竿計畫</a:t>
            </a:r>
            <a:r>
              <a:rPr lang="en-US" altLang="zh-TW" dirty="0"/>
              <a:t>)</a:t>
            </a:r>
            <a:r>
              <a:rPr lang="zh-TW" altLang="en-US" dirty="0"/>
              <a:t>關鍵技能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</a:t>
            </a:r>
            <a:r>
              <a:rPr lang="zh-TW" altLang="en-US" dirty="0"/>
              <a:t>具消毒乾</a:t>
            </a:r>
            <a:r>
              <a:rPr lang="zh-TW" altLang="en-US" dirty="0" smtClean="0"/>
              <a:t>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1400" y="1168400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56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福祉車</a:t>
            </a:r>
            <a:r>
              <a:rPr lang="en-US" altLang="zh-TW" dirty="0" smtClean="0"/>
              <a:t>)</a:t>
            </a:r>
            <a:r>
              <a:rPr lang="zh-TW" altLang="en-US" dirty="0" smtClean="0"/>
              <a:t>服</a:t>
            </a:r>
            <a:r>
              <a:rPr lang="zh-TW" altLang="en-US" dirty="0"/>
              <a:t>務對象、人數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招募、訓練提</a:t>
            </a:r>
            <a:r>
              <a:rPr lang="zh-TW" altLang="en-US" dirty="0" smtClean="0"/>
              <a:t>供</a:t>
            </a:r>
            <a:r>
              <a:rPr lang="en-US" altLang="zh-TW" dirty="0"/>
              <a:t>(</a:t>
            </a:r>
            <a:r>
              <a:rPr lang="zh-TW" altLang="en-US" dirty="0"/>
              <a:t>福祉車</a:t>
            </a:r>
            <a:r>
              <a:rPr lang="en-US" altLang="zh-TW" dirty="0"/>
              <a:t>)</a:t>
            </a:r>
            <a:r>
              <a:rPr lang="zh-TW" altLang="en-US" dirty="0" smtClean="0"/>
              <a:t>行</a:t>
            </a:r>
            <a:r>
              <a:rPr lang="zh-TW" altLang="en-US" dirty="0" smtClean="0"/>
              <a:t>動載具服務的人：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pPr lvl="1"/>
            <a:r>
              <a:rPr lang="zh-TW" altLang="en-US" dirty="0"/>
              <a:t>招募對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</a:t>
            </a:r>
            <a:r>
              <a:rPr lang="zh-TW" altLang="en-US" dirty="0"/>
              <a:t>三峽在地身心障礙者家庭健康成</a:t>
            </a:r>
            <a:r>
              <a:rPr lang="zh-TW" altLang="en-US" dirty="0" smtClean="0"/>
              <a:t>員</a:t>
            </a:r>
            <a:endParaRPr lang="en-US" altLang="zh-TW" dirty="0" smtClean="0"/>
          </a:p>
          <a:p>
            <a:pPr lvl="2"/>
            <a:r>
              <a:rPr lang="zh-TW" altLang="en-US" dirty="0"/>
              <a:t>三峽在地中高齡二度就業</a:t>
            </a:r>
            <a:endParaRPr lang="en-US" altLang="zh-TW" dirty="0" smtClean="0"/>
          </a:p>
          <a:p>
            <a:r>
              <a:rPr lang="zh-TW" altLang="en-US" dirty="0" smtClean="0"/>
              <a:t>訓練成果，</a:t>
            </a:r>
            <a:r>
              <a:rPr lang="zh-TW" altLang="en-US" dirty="0"/>
              <a:t>預計服務對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1"/>
            <a:r>
              <a:rPr lang="zh-TW" altLang="en-US" dirty="0"/>
              <a:t>身心障礙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pPr lvl="1"/>
            <a:r>
              <a:rPr lang="zh-TW" altLang="en-US" dirty="0"/>
              <a:t>銀髮族</a:t>
            </a:r>
            <a:endParaRPr lang="en-US" altLang="zh-TW" dirty="0"/>
          </a:p>
          <a:p>
            <a:r>
              <a:rPr lang="zh-TW" altLang="en-US" dirty="0" smtClean="0"/>
              <a:t>總影響預計人數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3000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46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福祉車</a:t>
            </a:r>
            <a:r>
              <a:rPr lang="en-US" altLang="zh-TW" dirty="0" smtClean="0"/>
              <a:t>)</a:t>
            </a:r>
            <a:r>
              <a:rPr lang="zh-TW" altLang="en-US" dirty="0" smtClean="0"/>
              <a:t>教</a:t>
            </a:r>
            <a:r>
              <a:rPr lang="zh-TW" altLang="en-US" dirty="0"/>
              <a:t>育訓練方案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55763" y="61302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26853"/>
              </p:ext>
            </p:extLst>
          </p:nvPr>
        </p:nvGraphicFramePr>
        <p:xfrm>
          <a:off x="667657" y="986971"/>
          <a:ext cx="8665030" cy="45716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9476"/>
                <a:gridCol w="3576791"/>
                <a:gridCol w="3568763"/>
              </a:tblGrid>
              <a:tr h="9840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日期時間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課程名稱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上午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(9:00-12:00)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下午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(13:30-16:30)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840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第一天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服務老人及身心障礙者之應有認知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(I)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服務老人及身心障礙者之應有認知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(II)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840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第二天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福祉車</a:t>
                      </a:r>
                      <a:r>
                        <a:rPr lang="zh-TW" sz="1800" dirty="0" smtClean="0">
                          <a:solidFill>
                            <a:schemeClr val="tx1"/>
                          </a:solidFill>
                          <a:effectLst/>
                        </a:rPr>
                        <a:t>隊</a:t>
                      </a: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員心理素養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福祉車</a:t>
                      </a:r>
                      <a:r>
                        <a:rPr lang="zh-TW" sz="1800" dirty="0" smtClean="0">
                          <a:solidFill>
                            <a:schemeClr val="tx1"/>
                          </a:solidFill>
                          <a:effectLst/>
                        </a:rPr>
                        <a:t>隊</a:t>
                      </a: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員體適能訓練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553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第三天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協助行動不便者進出無障礙計程車之實際操作及體驗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(I)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協助行動不便者進出無障礙計程車之實際操作及體驗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(II)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641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>
                          <a:solidFill>
                            <a:schemeClr val="tx1"/>
                          </a:solidFill>
                          <a:effectLst/>
                        </a:rPr>
                        <a:t>第四天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福祉車</a:t>
                      </a:r>
                      <a:r>
                        <a:rPr lang="zh-TW" sz="1800" dirty="0" smtClean="0">
                          <a:solidFill>
                            <a:schemeClr val="tx1"/>
                          </a:solidFill>
                          <a:effectLst/>
                        </a:rPr>
                        <a:t>車</a:t>
                      </a: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體環境維護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dirty="0">
                          <a:solidFill>
                            <a:schemeClr val="tx1"/>
                          </a:solidFill>
                          <a:effectLst/>
                        </a:rPr>
                        <a:t>無障礙設備簡易保養與操作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6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112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關鍵行動：</a:t>
            </a:r>
            <a:r>
              <a:rPr lang="zh-TW" altLang="en-US" dirty="0"/>
              <a:t>培育</a:t>
            </a:r>
            <a:r>
              <a:rPr lang="en-US" altLang="zh-TW" dirty="0"/>
              <a:t>(</a:t>
            </a:r>
            <a:r>
              <a:rPr lang="zh-TW" altLang="en-US" dirty="0"/>
              <a:t>無障礙行動載具釣竿計畫</a:t>
            </a:r>
            <a:r>
              <a:rPr lang="en-US" altLang="zh-TW" dirty="0"/>
              <a:t>)</a:t>
            </a:r>
            <a:r>
              <a:rPr lang="zh-TW" altLang="en-US" dirty="0"/>
              <a:t>關鍵技能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</a:t>
            </a:r>
            <a:r>
              <a:rPr lang="zh-TW" altLang="en-US" dirty="0"/>
              <a:t>具消毒乾</a:t>
            </a:r>
            <a:r>
              <a:rPr lang="zh-TW" altLang="en-US" dirty="0" smtClean="0"/>
              <a:t>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1400" y="1625599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6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寢具消毒乾</a:t>
            </a:r>
            <a:r>
              <a:rPr lang="zh-TW" altLang="en-US" dirty="0"/>
              <a:t>燥</a:t>
            </a:r>
            <a:r>
              <a:rPr lang="zh-TW" altLang="en-US" dirty="0" smtClean="0"/>
              <a:t>車</a:t>
            </a:r>
            <a:r>
              <a:rPr lang="en-US" altLang="zh-TW" dirty="0" smtClean="0"/>
              <a:t>)</a:t>
            </a:r>
            <a:r>
              <a:rPr lang="zh-TW" altLang="en-US" dirty="0" smtClean="0"/>
              <a:t>服</a:t>
            </a:r>
            <a:r>
              <a:rPr lang="zh-TW" altLang="en-US" dirty="0"/>
              <a:t>務對象、人數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招募、訓練提</a:t>
            </a:r>
            <a:r>
              <a:rPr lang="zh-TW" altLang="en-US" dirty="0" smtClean="0"/>
              <a:t>供</a:t>
            </a:r>
            <a:r>
              <a:rPr lang="en-US" altLang="zh-TW" dirty="0"/>
              <a:t>(</a:t>
            </a:r>
            <a:r>
              <a:rPr lang="zh-TW" altLang="en-US" dirty="0"/>
              <a:t>寢具消毒乾燥車</a:t>
            </a:r>
            <a:r>
              <a:rPr lang="en-US" altLang="zh-TW" dirty="0"/>
              <a:t>)</a:t>
            </a:r>
            <a:r>
              <a:rPr lang="zh-TW" altLang="en-US" dirty="0" smtClean="0"/>
              <a:t>行</a:t>
            </a:r>
            <a:r>
              <a:rPr lang="zh-TW" altLang="en-US" dirty="0" smtClean="0"/>
              <a:t>動載具服務的人：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pPr lvl="1"/>
            <a:r>
              <a:rPr lang="zh-TW" altLang="en-US" dirty="0"/>
              <a:t>招募對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</a:t>
            </a:r>
            <a:r>
              <a:rPr lang="zh-TW" altLang="en-US" dirty="0"/>
              <a:t>三峽在地身心障礙者家庭健康成</a:t>
            </a:r>
            <a:r>
              <a:rPr lang="zh-TW" altLang="en-US" dirty="0" smtClean="0"/>
              <a:t>員</a:t>
            </a:r>
            <a:endParaRPr lang="en-US" altLang="zh-TW" dirty="0" smtClean="0"/>
          </a:p>
          <a:p>
            <a:pPr lvl="2"/>
            <a:r>
              <a:rPr lang="zh-TW" altLang="en-US" dirty="0"/>
              <a:t>三峽在地中高齡二度就業</a:t>
            </a:r>
            <a:endParaRPr lang="en-US" altLang="zh-TW" dirty="0" smtClean="0"/>
          </a:p>
          <a:p>
            <a:r>
              <a:rPr lang="zh-TW" altLang="en-US" dirty="0" smtClean="0"/>
              <a:t>訓練成果，</a:t>
            </a:r>
            <a:r>
              <a:rPr lang="zh-TW" altLang="en-US" dirty="0"/>
              <a:t>預計服務對</a:t>
            </a:r>
            <a:r>
              <a:rPr lang="zh-TW" altLang="en-US" dirty="0" smtClean="0"/>
              <a:t>象</a:t>
            </a:r>
            <a:endParaRPr lang="en-US" altLang="zh-TW" dirty="0" smtClean="0"/>
          </a:p>
          <a:p>
            <a:pPr lvl="1"/>
            <a:r>
              <a:rPr lang="zh-TW" altLang="en-US" dirty="0"/>
              <a:t>身心障礙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pPr lvl="1"/>
            <a:r>
              <a:rPr lang="zh-TW" altLang="en-US" dirty="0"/>
              <a:t>銀髮族</a:t>
            </a:r>
            <a:endParaRPr lang="en-US" altLang="zh-TW" dirty="0"/>
          </a:p>
          <a:p>
            <a:r>
              <a:rPr lang="zh-TW" altLang="en-US" dirty="0" smtClean="0"/>
              <a:t>總影響預計人數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3000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本計畫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與福祉相關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的商務模式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" y="502834"/>
            <a:ext cx="10426648" cy="6355165"/>
          </a:xfrm>
        </p:spPr>
      </p:pic>
    </p:spTree>
    <p:extLst>
      <p:ext uri="{BB962C8B-B14F-4D97-AF65-F5344CB8AC3E}">
        <p14:creationId xmlns:p14="http://schemas.microsoft.com/office/powerpoint/2010/main" val="41319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寢具消毒乾燥車</a:t>
            </a:r>
            <a:r>
              <a:rPr lang="en-US" altLang="zh-TW" dirty="0"/>
              <a:t>)</a:t>
            </a:r>
            <a:r>
              <a:rPr lang="zh-TW" altLang="en-US" dirty="0" smtClean="0"/>
              <a:t>關</a:t>
            </a:r>
            <a:r>
              <a:rPr lang="zh-TW" altLang="en-US" dirty="0" smtClean="0"/>
              <a:t>鍵學習技能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09" y="658000"/>
            <a:ext cx="8638095" cy="620000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55505" y="1906229"/>
            <a:ext cx="3048000" cy="217228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標楷體" pitchFamily="65" charset="-120"/>
              </a:defRPr>
            </a:lvl9pPr>
          </a:lstStyle>
          <a:p>
            <a:r>
              <a:rPr lang="zh-TW" altLang="en-US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引領學員</a:t>
            </a:r>
            <a:r>
              <a:rPr lang="zh-TW" altLang="en-US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規劃學習</a:t>
            </a:r>
            <a:r>
              <a:rPr lang="en-US" altLang="zh-TW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寢具消毒乾燥車</a:t>
            </a:r>
            <a:r>
              <a:rPr lang="en-US" altLang="zh-TW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200" kern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關鍵服務技能</a:t>
            </a:r>
            <a:endParaRPr lang="zh-TW" altLang="en-US" sz="32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959771" cy="711200"/>
          </a:xfrm>
        </p:spPr>
        <p:txBody>
          <a:bodyPr>
            <a:normAutofit/>
          </a:bodyPr>
          <a:lstStyle/>
          <a:p>
            <a:r>
              <a:rPr lang="zh-TW" altLang="en-US" dirty="0"/>
              <a:t>三峽在地人服務在地人交通接送需</a:t>
            </a:r>
            <a:r>
              <a:rPr lang="zh-TW" altLang="en-US" dirty="0" smtClean="0"/>
              <a:t>求之成本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11201"/>
            <a:ext cx="8596668" cy="595086"/>
          </a:xfrm>
        </p:spPr>
        <p:txBody>
          <a:bodyPr/>
          <a:lstStyle/>
          <a:p>
            <a:r>
              <a:rPr lang="zh-TW" altLang="en-US" dirty="0" smtClean="0"/>
              <a:t> </a:t>
            </a:r>
            <a:r>
              <a:rPr lang="zh-TW" altLang="en-US" dirty="0"/>
              <a:t>支付行動載具租賃費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95423"/>
              </p:ext>
            </p:extLst>
          </p:nvPr>
        </p:nvGraphicFramePr>
        <p:xfrm>
          <a:off x="677334" y="1458827"/>
          <a:ext cx="10977637" cy="4947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1552"/>
                <a:gridCol w="2796716"/>
                <a:gridCol w="1752455"/>
                <a:gridCol w="1349829"/>
                <a:gridCol w="1175657"/>
                <a:gridCol w="1451428"/>
              </a:tblGrid>
              <a:tr h="11853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關鍵資源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成本結構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車款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視需求可彈性調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整車款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租購合約模式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租購年限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付款條件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是否附司機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853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無障礙計程車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福特旅行</a:t>
                      </a: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家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Ford </a:t>
                      </a:r>
                      <a:r>
                        <a:rPr lang="en-US" altLang="zh-TW" sz="18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Tourneo</a:t>
                      </a:r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Custom)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租購  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純租  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純購</a:t>
                      </a: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半年  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zh-TW" sz="1800" u="none" strike="noStrike" dirty="0" smtClean="0"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 年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zh-TW" sz="1800" u="none" strike="noStrike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 年  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 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年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月付  </a:t>
                      </a:r>
                      <a:endParaRPr lang="en-US" altLang="zh-TW" sz="1800" u="none" strike="noStrike" dirty="0" smtClean="0"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u="none" strike="noStrike" dirty="0" smtClean="0">
                          <a:effectLst/>
                          <a:latin typeface="+mj-ea"/>
                          <a:ea typeface="+mj-ea"/>
                        </a:rPr>
                        <a:t>季付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是</a:t>
                      </a:r>
                      <a:endParaRPr lang="en-US" altLang="zh-TW" sz="18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否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1853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福祉車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三菱得利卡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altLang="en-US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16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寢具消毒乾燥車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三菱得利卡</a:t>
                      </a:r>
                      <a:endParaRPr lang="zh-TW" altLang="en-US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alt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105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949" y="701725"/>
            <a:ext cx="5654851" cy="5704762"/>
            <a:chOff x="2904949" y="701725"/>
            <a:chExt cx="5654851" cy="57047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543"/>
            <a:stretch/>
          </p:blipFill>
          <p:spPr>
            <a:xfrm>
              <a:off x="2904949" y="701725"/>
              <a:ext cx="5654851" cy="570476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568" y="1280459"/>
              <a:ext cx="590476" cy="485714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64338" y="1020234"/>
            <a:ext cx="7766936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恭請指導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關鍵資源：無障礙行動載具</a:t>
            </a:r>
            <a:r>
              <a:rPr lang="en-US" altLang="zh-TW" dirty="0" smtClean="0"/>
              <a:t>(</a:t>
            </a:r>
            <a:r>
              <a:rPr lang="zh-TW" altLang="en-US" dirty="0" smtClean="0"/>
              <a:t>生財工具</a:t>
            </a:r>
            <a:r>
              <a:rPr lang="en-US" altLang="zh-TW" dirty="0" smtClean="0"/>
              <a:t>)</a:t>
            </a:r>
            <a:r>
              <a:rPr lang="zh-TW" altLang="en-US" dirty="0" smtClean="0"/>
              <a:t>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無障礙計程</a:t>
            </a:r>
            <a:r>
              <a:rPr lang="zh-TW" altLang="en-US" dirty="0"/>
              <a:t>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altLang="zh-TW" dirty="0" smtClean="0"/>
          </a:p>
          <a:p>
            <a:r>
              <a:rPr lang="zh-TW" altLang="en-US" dirty="0" smtClean="0"/>
              <a:t>福祉</a:t>
            </a:r>
            <a:r>
              <a:rPr lang="zh-TW" altLang="en-US" dirty="0"/>
              <a:t>車：三菱得利卡</a:t>
            </a:r>
            <a:endParaRPr lang="en-US" altLang="zh-TW" dirty="0" smtClean="0"/>
          </a:p>
          <a:p>
            <a:r>
              <a:rPr lang="zh-TW" altLang="en-US" dirty="0" smtClean="0"/>
              <a:t>寢具消毒乾燥</a:t>
            </a:r>
            <a:r>
              <a:rPr lang="zh-TW" altLang="en-US" dirty="0"/>
              <a:t>車：三菱得利卡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32" y="711199"/>
            <a:ext cx="8232602" cy="508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654971" cy="711200"/>
          </a:xfrm>
        </p:spPr>
        <p:txBody>
          <a:bodyPr>
            <a:normAutofit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22" y="711200"/>
            <a:ext cx="5636378" cy="4552460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9629090" y="4400250"/>
            <a:ext cx="2386815" cy="2281848"/>
          </a:xfrm>
          <a:prstGeom prst="foldedCorner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135" y="4569992"/>
            <a:ext cx="2180952" cy="170476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619044" y="3932684"/>
            <a:ext cx="2396862" cy="4675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福特</a:t>
            </a:r>
            <a:r>
              <a:rPr lang="zh-TW" altLang="en-US" dirty="0"/>
              <a:t>旅</a:t>
            </a:r>
            <a:r>
              <a:rPr lang="zh-TW" altLang="en-US" dirty="0" smtClean="0"/>
              <a:t>行</a:t>
            </a:r>
            <a:r>
              <a:rPr lang="zh-TW" altLang="en-US" dirty="0"/>
              <a:t>家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" y="2200103"/>
            <a:ext cx="3553321" cy="427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92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9714" cy="7112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車體規格</a:t>
            </a:r>
            <a:endParaRPr lang="en-US" altLang="zh-TW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400" y="711200"/>
            <a:ext cx="8232602" cy="475916"/>
          </a:xfrm>
          <a:prstGeom prst="rect">
            <a:avLst/>
          </a:prstGeom>
          <a:solidFill>
            <a:srgbClr val="92D05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6041361"/>
            <a:ext cx="9363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受</a:t>
            </a:r>
            <a:r>
              <a:rPr lang="zh-TW" altLang="en-US" b="1" dirty="0">
                <a:solidFill>
                  <a:srgbClr val="0000FF"/>
                </a:solidFill>
              </a:rPr>
              <a:t>補助車輛右側車們或明顯位置標示「交通部公共運輸計畫補助購置</a:t>
            </a:r>
            <a:r>
              <a:rPr lang="zh-TW" altLang="en-US" b="1" dirty="0" smtClean="0">
                <a:solidFill>
                  <a:srgbClr val="0000FF"/>
                </a:solidFill>
              </a:rPr>
              <a:t>」</a:t>
            </a:r>
            <a:endParaRPr lang="en-US" altLang="zh-TW" b="1" dirty="0" smtClean="0">
              <a:solidFill>
                <a:srgbClr val="0000FF"/>
              </a:solidFill>
            </a:endParaRPr>
          </a:p>
          <a:p>
            <a:r>
              <a:rPr lang="zh-TW" altLang="en-US" b="1" dirty="0">
                <a:solidFill>
                  <a:srgbClr val="0000FF"/>
                </a:solidFill>
              </a:rPr>
              <a:t>載運輪椅使用者車輛之識別標示尺寸：邊長至少十公分，長、寬比例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  <a:r>
              <a:rPr lang="zh-TW" altLang="en-US" b="1" dirty="0">
                <a:solidFill>
                  <a:srgbClr val="0000FF"/>
                </a:solidFill>
              </a:rPr>
              <a:t>：</a:t>
            </a:r>
            <a:r>
              <a:rPr lang="en-US" altLang="zh-TW" b="1" dirty="0" smtClean="0">
                <a:solidFill>
                  <a:srgbClr val="0000FF"/>
                </a:solidFill>
              </a:rPr>
              <a:t>1</a:t>
            </a:r>
            <a:r>
              <a:rPr lang="zh-TW" altLang="en-US" b="1" dirty="0" smtClean="0">
                <a:solidFill>
                  <a:srgbClr val="0000FF"/>
                </a:solidFill>
              </a:rPr>
              <a:t>  顏</a:t>
            </a:r>
            <a:r>
              <a:rPr lang="zh-TW" altLang="en-US" b="1" dirty="0">
                <a:solidFill>
                  <a:srgbClr val="0000FF"/>
                </a:solidFill>
              </a:rPr>
              <a:t>色：白底藍圖</a:t>
            </a:r>
          </a:p>
          <a:p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63" y="1481589"/>
            <a:ext cx="3238500" cy="3789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422400"/>
            <a:ext cx="7838095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711201"/>
            <a:ext cx="8596668" cy="475916"/>
          </a:xfrm>
        </p:spPr>
        <p:txBody>
          <a:bodyPr/>
          <a:lstStyle/>
          <a:p>
            <a:r>
              <a:rPr lang="zh-TW" altLang="en-US" dirty="0" smtClean="0"/>
              <a:t>車</a:t>
            </a:r>
            <a:r>
              <a:rPr lang="zh-TW" altLang="en-US" dirty="0"/>
              <a:t>輛安全配</a:t>
            </a:r>
            <a:r>
              <a:rPr lang="zh-TW" altLang="en-US" dirty="0" smtClean="0"/>
              <a:t>備</a:t>
            </a:r>
            <a:endParaRPr lang="en-US" altLang="zh-TW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1400" y="711200"/>
            <a:ext cx="8232602" cy="475916"/>
          </a:xfrm>
          <a:prstGeom prst="rect">
            <a:avLst/>
          </a:prstGeom>
          <a:solidFill>
            <a:srgbClr val="92D05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74002" y="5192465"/>
            <a:ext cx="2713628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ESP</a:t>
            </a:r>
            <a:r>
              <a:rPr lang="zh-TW" altLang="en-US" sz="1400" b="1" dirty="0"/>
              <a:t>電子車身動態穩定系</a:t>
            </a:r>
            <a:r>
              <a:rPr lang="zh-TW" altLang="en-US" sz="1400" b="1" dirty="0" smtClean="0"/>
              <a:t>統</a:t>
            </a:r>
            <a:endParaRPr lang="en-US" altLang="zh-TW" sz="1400" b="1" dirty="0" smtClean="0"/>
          </a:p>
          <a:p>
            <a:endParaRPr lang="zh-TW" altLang="en-US" sz="900" b="1" dirty="0"/>
          </a:p>
          <a:p>
            <a:r>
              <a:rPr lang="en-US" altLang="zh-TW" sz="1100" dirty="0"/>
              <a:t>ESP</a:t>
            </a:r>
            <a:r>
              <a:rPr lang="zh-TW" altLang="en-US" sz="1100" dirty="0"/>
              <a:t>電子車身動態穩定系統為一高階行車穩定系統，可感測車胎打滑比率、</a:t>
            </a:r>
            <a:r>
              <a:rPr lang="en-US" altLang="zh-TW" sz="1100" dirty="0"/>
              <a:t>G</a:t>
            </a:r>
            <a:r>
              <a:rPr lang="zh-TW" altLang="en-US" sz="1100" dirty="0"/>
              <a:t>值及其他參數，進而對引擎輸出和煞車系統精準控制，有效減少車輛轉向過度或不足的失控情況，享受操控也能得到安心守護</a:t>
            </a:r>
            <a:r>
              <a:rPr lang="zh-TW" altLang="en-US" sz="1100" dirty="0" smtClean="0"/>
              <a:t>。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988711" y="3390829"/>
            <a:ext cx="2713628" cy="95410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HSA</a:t>
            </a:r>
            <a:r>
              <a:rPr lang="zh-TW" altLang="en-US" sz="1400" b="1" dirty="0"/>
              <a:t>斜坡起步輔助系</a:t>
            </a:r>
            <a:r>
              <a:rPr lang="zh-TW" altLang="en-US" sz="1400" b="1" dirty="0" smtClean="0"/>
              <a:t>統</a:t>
            </a:r>
            <a:endParaRPr lang="en-US" altLang="zh-TW" sz="1400" b="1" dirty="0" smtClean="0"/>
          </a:p>
          <a:p>
            <a:endParaRPr lang="zh-TW" altLang="en-US" sz="900" b="1" dirty="0"/>
          </a:p>
          <a:p>
            <a:r>
              <a:rPr lang="zh-TW" altLang="en-US" sz="1100" dirty="0"/>
              <a:t>斜坡起步輔助系統，能在上坡路段靜止起步時，給予額外輔助制動力，避免車輛後滑，造成意外。</a:t>
            </a:r>
            <a:endParaRPr lang="en-US" sz="11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94" y="1224311"/>
            <a:ext cx="2771429" cy="19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91" y="4796789"/>
            <a:ext cx="2780952" cy="19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0762" y="4853911"/>
            <a:ext cx="2713628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TVC</a:t>
            </a:r>
            <a:r>
              <a:rPr lang="zh-TW" altLang="en-US" sz="1400" b="1" dirty="0"/>
              <a:t>扭力分配控制系</a:t>
            </a:r>
            <a:r>
              <a:rPr lang="zh-TW" altLang="en-US" sz="1400" b="1" dirty="0" smtClean="0"/>
              <a:t>統</a:t>
            </a:r>
            <a:endParaRPr lang="en-US" altLang="zh-TW" sz="1400" b="1" dirty="0" smtClean="0"/>
          </a:p>
          <a:p>
            <a:endParaRPr lang="zh-TW" altLang="en-US" sz="900" b="1" dirty="0"/>
          </a:p>
          <a:p>
            <a:r>
              <a:rPr lang="en-US" altLang="zh-TW" sz="1100" dirty="0"/>
              <a:t>TVC</a:t>
            </a:r>
            <a:r>
              <a:rPr lang="zh-TW" altLang="en-US" sz="1100" dirty="0"/>
              <a:t>扭力分配控制系統以秒為單位，監測前輪抓地力變化，並於車輛過彎時，主動在內側車輪施以煞車，以避免輪胎空轉而失去循跡性，在此同時，系統會將較多的動力分配至外側車輪，使車輛左右兩側擁有均衡的動力以增加過彎抓地力與操控的精準度，有助提升過彎速度以及穩定性。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355" y="1201401"/>
            <a:ext cx="2780952" cy="19619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63679" y="3390829"/>
            <a:ext cx="2713628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RSC™</a:t>
            </a:r>
            <a:r>
              <a:rPr lang="zh-TW" altLang="en-US" sz="1400" b="1" dirty="0"/>
              <a:t>車輛防滾系</a:t>
            </a:r>
            <a:r>
              <a:rPr lang="zh-TW" altLang="en-US" sz="1400" b="1" dirty="0" smtClean="0"/>
              <a:t>統</a:t>
            </a:r>
            <a:endParaRPr lang="en-US" altLang="zh-TW" sz="1400" b="1" dirty="0" smtClean="0"/>
          </a:p>
          <a:p>
            <a:endParaRPr lang="zh-TW" altLang="en-US" sz="900" b="1" dirty="0"/>
          </a:p>
          <a:p>
            <a:r>
              <a:rPr lang="zh-TW" altLang="en-US" sz="1100" dirty="0"/>
              <a:t>車輛防滾系統會計算出車輛傾斜的角度與行進速度，當發現車輛可能發生翻覆時，系統會自動介入控制引擎的動力輸出及煞車來穩定車身，此一系統對於車身較高的商旅車來說更顯重要。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809" y="4758465"/>
            <a:ext cx="2771429" cy="20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11" y="1246159"/>
            <a:ext cx="2770551" cy="20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49895" y="3390829"/>
            <a:ext cx="2713628" cy="1123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ALC</a:t>
            </a:r>
            <a:r>
              <a:rPr lang="zh-TW" altLang="en-US" sz="1400" b="1" dirty="0"/>
              <a:t>主動式負載控制系</a:t>
            </a:r>
            <a:r>
              <a:rPr lang="zh-TW" altLang="en-US" sz="1400" b="1" dirty="0" smtClean="0"/>
              <a:t>統</a:t>
            </a:r>
            <a:endParaRPr lang="en-US" altLang="zh-TW" sz="1400" b="1" dirty="0" smtClean="0"/>
          </a:p>
          <a:p>
            <a:endParaRPr lang="zh-TW" altLang="en-US" sz="900" b="1" dirty="0"/>
          </a:p>
          <a:p>
            <a:r>
              <a:rPr lang="zh-TW" altLang="en-US" sz="1100" dirty="0"/>
              <a:t>主動式負載控制系統能根據乘載重量調節車輛穩定性，並以車輛加速度來判斷車輛是否有載重，再對</a:t>
            </a:r>
            <a:r>
              <a:rPr lang="en-US" altLang="zh-TW" sz="1100" dirty="0"/>
              <a:t>ESP</a:t>
            </a:r>
            <a:r>
              <a:rPr lang="zh-TW" altLang="en-US" sz="1100" dirty="0"/>
              <a:t>設置進行相應調整，提供載重物時最佳之循跡性。</a:t>
            </a:r>
            <a:endParaRPr lang="en-US" sz="11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9714" cy="7112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</a:p>
        </p:txBody>
      </p:sp>
    </p:spTree>
    <p:extLst>
      <p:ext uri="{BB962C8B-B14F-4D97-AF65-F5344CB8AC3E}">
        <p14:creationId xmlns:p14="http://schemas.microsoft.com/office/powerpoint/2010/main" val="22522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頂</a:t>
            </a:r>
            <a:r>
              <a:rPr lang="zh-TW" altLang="en-US" dirty="0"/>
              <a:t>級輪椅升降機規格及特</a:t>
            </a:r>
            <a:r>
              <a:rPr lang="zh-TW" altLang="en-US" dirty="0" smtClean="0"/>
              <a:t>色</a:t>
            </a:r>
            <a:endParaRPr lang="en-US" altLang="zh-TW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1400" y="711200"/>
            <a:ext cx="8232602" cy="475916"/>
          </a:xfrm>
          <a:prstGeom prst="rect">
            <a:avLst/>
          </a:prstGeom>
          <a:solidFill>
            <a:srgbClr val="92D05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97" y="1187116"/>
            <a:ext cx="4390664" cy="5583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1575" y="1187116"/>
            <a:ext cx="5808000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可由車體後門安裝全自動升降機。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輪椅升降機平台</a:t>
            </a: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雙開式安全門設計</a:t>
            </a:r>
            <a:r>
              <a:rPr lang="zh-TW" altLang="en-US" sz="1600" dirty="0">
                <a:latin typeface="+mj-ea"/>
                <a:ea typeface="+mj-ea"/>
              </a:rPr>
              <a:t>，不影響開車視線。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手</a:t>
            </a: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持式遙控器</a:t>
            </a:r>
            <a:r>
              <a:rPr lang="zh-TW" altLang="en-US" sz="1600" dirty="0">
                <a:latin typeface="+mj-ea"/>
                <a:ea typeface="+mj-ea"/>
              </a:rPr>
              <a:t>，操控簡單，可由輪椅使用者自行操作。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橋接平台讓輪椅可在人行道或斜坡道使用升降機。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輪椅檔板</a:t>
            </a:r>
            <a:r>
              <a:rPr lang="en-US" altLang="zh-TW" sz="1600" dirty="0">
                <a:latin typeface="+mj-ea"/>
                <a:ea typeface="+mj-ea"/>
              </a:rPr>
              <a:t>『</a:t>
            </a:r>
            <a:r>
              <a:rPr lang="zh-TW" altLang="en-US" sz="1600" dirty="0">
                <a:latin typeface="+mj-ea"/>
                <a:ea typeface="+mj-ea"/>
              </a:rPr>
              <a:t>完全</a:t>
            </a:r>
            <a:r>
              <a:rPr lang="en-US" altLang="zh-TW" sz="1600" dirty="0">
                <a:latin typeface="+mj-ea"/>
                <a:ea typeface="+mj-ea"/>
              </a:rPr>
              <a:t>』</a:t>
            </a:r>
            <a:r>
              <a:rPr lang="zh-TW" altLang="en-US" sz="1600" dirty="0">
                <a:latin typeface="+mj-ea"/>
                <a:ea typeface="+mj-ea"/>
              </a:rPr>
              <a:t>關上及安全卡榫</a:t>
            </a:r>
            <a:r>
              <a:rPr lang="en-US" altLang="zh-TW" sz="1600" dirty="0">
                <a:latin typeface="+mj-ea"/>
                <a:ea typeface="+mj-ea"/>
              </a:rPr>
              <a:t>『</a:t>
            </a:r>
            <a:r>
              <a:rPr lang="zh-TW" altLang="en-US" sz="1600" dirty="0">
                <a:latin typeface="+mj-ea"/>
                <a:ea typeface="+mj-ea"/>
              </a:rPr>
              <a:t>正確</a:t>
            </a:r>
            <a:r>
              <a:rPr lang="en-US" altLang="zh-TW" sz="1600" dirty="0">
                <a:latin typeface="+mj-ea"/>
                <a:ea typeface="+mj-ea"/>
              </a:rPr>
              <a:t>』</a:t>
            </a:r>
            <a:r>
              <a:rPr lang="zh-TW" altLang="en-US" sz="1600" dirty="0">
                <a:latin typeface="+mj-ea"/>
                <a:ea typeface="+mj-ea"/>
              </a:rPr>
              <a:t>鎖上後，</a:t>
            </a:r>
            <a:br>
              <a:rPr lang="zh-TW" altLang="en-US" sz="1600" dirty="0">
                <a:latin typeface="+mj-ea"/>
                <a:ea typeface="+mj-ea"/>
              </a:rPr>
            </a:br>
            <a:r>
              <a:rPr lang="zh-TW" altLang="en-US" sz="1600" dirty="0">
                <a:latin typeface="+mj-ea"/>
                <a:ea typeface="+mj-ea"/>
              </a:rPr>
              <a:t>防滑平台才能離開地面，確保輪椅使用者安全。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安全便利又醒目的</a:t>
            </a: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雙扶手貼心設計</a:t>
            </a:r>
            <a:r>
              <a:rPr lang="zh-TW" altLang="en-US" sz="1600" dirty="0">
                <a:latin typeface="+mj-ea"/>
                <a:ea typeface="+mj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油壓推出伸臂設計</a:t>
            </a:r>
            <a:r>
              <a:rPr lang="en-US" altLang="zh-TW" sz="1600" dirty="0">
                <a:latin typeface="+mj-ea"/>
                <a:ea typeface="+mj-ea"/>
              </a:rPr>
              <a:t>(</a:t>
            </a:r>
            <a:r>
              <a:rPr lang="zh-TW" altLang="en-US" sz="1600" dirty="0">
                <a:latin typeface="+mj-ea"/>
                <a:ea typeface="+mj-ea"/>
              </a:rPr>
              <a:t>非彈簧式</a:t>
            </a:r>
            <a:r>
              <a:rPr lang="en-US" altLang="zh-TW" sz="1600" dirty="0">
                <a:latin typeface="+mj-ea"/>
                <a:ea typeface="+mj-ea"/>
              </a:rPr>
              <a:t>)</a:t>
            </a:r>
            <a:r>
              <a:rPr lang="zh-TW" altLang="en-US" sz="1600" dirty="0">
                <a:latin typeface="+mj-ea"/>
                <a:ea typeface="+mj-ea"/>
              </a:rPr>
              <a:t>更加經久耐用。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平台收起後會被安穩勾住，防止平台鬆落。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防晃動裝飾可防噪音</a:t>
            </a:r>
            <a:r>
              <a:rPr lang="zh-TW" altLang="en-US" sz="1600" dirty="0">
                <a:latin typeface="+mj-ea"/>
                <a:ea typeface="+mj-ea"/>
              </a:rPr>
              <a:t>，油壓舉生過程安穩；</a:t>
            </a:r>
            <a:br>
              <a:rPr lang="zh-TW" altLang="en-US" sz="1600" dirty="0">
                <a:latin typeface="+mj-ea"/>
                <a:ea typeface="+mj-ea"/>
              </a:rPr>
            </a:b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動力下降安靜省電</a:t>
            </a:r>
            <a:r>
              <a:rPr lang="zh-TW" altLang="en-US" sz="1600" dirty="0">
                <a:latin typeface="+mj-ea"/>
                <a:ea typeface="+mj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附有夜間照明燈，可助視線清楚，使用更加安全。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升降機於操作時，</a:t>
            </a: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自動閃示黃色警示燈</a:t>
            </a:r>
            <a:r>
              <a:rPr lang="zh-TW" altLang="en-US" sz="1600" dirty="0">
                <a:latin typeface="+mj-ea"/>
                <a:ea typeface="+mj-ea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緊急斷電裝置</a:t>
            </a:r>
            <a:r>
              <a:rPr lang="zh-TW" altLang="en-US" sz="1600" dirty="0">
                <a:latin typeface="+mj-ea"/>
                <a:ea typeface="+mj-ea"/>
              </a:rPr>
              <a:t>，可在緊急狀況時確保使用者安全</a:t>
            </a:r>
            <a:r>
              <a:rPr lang="zh-TW" altLang="en-US" sz="1600" dirty="0" smtClean="0">
                <a:latin typeface="+mj-ea"/>
                <a:ea typeface="+mj-ea"/>
              </a:rPr>
              <a:t>。</a:t>
            </a:r>
            <a:endParaRPr lang="en-US" altLang="zh-TW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600" dirty="0">
                <a:latin typeface="+mj-ea"/>
                <a:ea typeface="+mj-ea"/>
              </a:rPr>
              <a:t>於</a:t>
            </a:r>
            <a:r>
              <a:rPr lang="zh-TW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無</a:t>
            </a:r>
            <a:r>
              <a:rPr lang="zh-TW" altLang="en-US" sz="1600" b="1" dirty="0">
                <a:solidFill>
                  <a:srgbClr val="FF0000"/>
                </a:solidFill>
                <a:latin typeface="+mj-ea"/>
                <a:ea typeface="+mj-ea"/>
              </a:rPr>
              <a:t>障礙輪椅區</a:t>
            </a:r>
            <a:r>
              <a:rPr lang="zh-TW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旁增設陪伴座位</a:t>
            </a:r>
            <a:r>
              <a:rPr lang="zh-TW" altLang="en-US" sz="1600" dirty="0" smtClean="0">
                <a:latin typeface="+mj-ea"/>
                <a:ea typeface="+mj-ea"/>
              </a:rPr>
              <a:t>，安心陪伴照顧輪</a:t>
            </a:r>
            <a:r>
              <a:rPr lang="zh-TW" altLang="en-US" sz="1600" dirty="0">
                <a:latin typeface="+mj-ea"/>
                <a:ea typeface="+mj-ea"/>
              </a:rPr>
              <a:t>椅乘</a:t>
            </a:r>
            <a:r>
              <a:rPr lang="zh-TW" altLang="en-US" sz="1600" dirty="0" smtClean="0">
                <a:latin typeface="+mj-ea"/>
                <a:ea typeface="+mj-ea"/>
              </a:rPr>
              <a:t>客。</a:t>
            </a:r>
            <a:endParaRPr lang="en-US" sz="16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9714" cy="7112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</a:p>
        </p:txBody>
      </p:sp>
    </p:spTree>
    <p:extLst>
      <p:ext uri="{BB962C8B-B14F-4D97-AF65-F5344CB8AC3E}">
        <p14:creationId xmlns:p14="http://schemas.microsoft.com/office/powerpoint/2010/main" val="6279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</a:t>
            </a:r>
            <a:r>
              <a:rPr lang="zh-TW" altLang="en-US" dirty="0"/>
              <a:t>障礙設計乘車安全配</a:t>
            </a:r>
            <a:r>
              <a:rPr lang="zh-TW" altLang="en-US" dirty="0" smtClean="0"/>
              <a:t>備</a:t>
            </a:r>
            <a:endParaRPr lang="en-US" altLang="zh-TW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41400" y="711200"/>
            <a:ext cx="8232602" cy="475916"/>
          </a:xfrm>
          <a:prstGeom prst="rect">
            <a:avLst/>
          </a:prstGeom>
          <a:solidFill>
            <a:srgbClr val="92D05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1399" y="1187116"/>
            <a:ext cx="9787022" cy="54061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9714" cy="7112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無障礙計程車：福特旅行家</a:t>
            </a:r>
            <a:r>
              <a:rPr lang="en-US" altLang="zh-TW" dirty="0"/>
              <a:t>(Ford </a:t>
            </a:r>
            <a:r>
              <a:rPr lang="en-US" altLang="zh-TW" dirty="0" err="1"/>
              <a:t>Tourneo</a:t>
            </a:r>
            <a:r>
              <a:rPr lang="en-US" altLang="zh-TW" dirty="0"/>
              <a:t> Custom)</a:t>
            </a:r>
          </a:p>
        </p:txBody>
      </p:sp>
    </p:spTree>
    <p:extLst>
      <p:ext uri="{BB962C8B-B14F-4D97-AF65-F5344CB8AC3E}">
        <p14:creationId xmlns:p14="http://schemas.microsoft.com/office/powerpoint/2010/main" val="30611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3809</TotalTime>
  <Words>2949</Words>
  <Application>Microsoft Office PowerPoint</Application>
  <PresentationFormat>Widescreen</PresentationFormat>
  <Paragraphs>234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Monotype Sorts</vt:lpstr>
      <vt:lpstr>MS Mincho</vt:lpstr>
      <vt:lpstr>細明體</vt:lpstr>
      <vt:lpstr>華康隸書體W5</vt:lpstr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 台灣福祉 三峽身心障礙者就業促進方案 解決方案 </vt:lpstr>
      <vt:lpstr>台灣福祉參與本案角色─支持者、供給者</vt:lpstr>
      <vt:lpstr>本計畫(與福祉相關)的商務模式</vt:lpstr>
      <vt:lpstr>關鍵資源：無障礙行動載具(生財工具)展示</vt:lpstr>
      <vt:lpstr>無障礙計程車：福特旅行家(Ford Tourneo Custom)</vt:lpstr>
      <vt:lpstr>無障礙計程車：福特旅行家(Ford Tourneo Custom)</vt:lpstr>
      <vt:lpstr>無障礙計程車：福特旅行家(Ford Tourneo Custom)</vt:lpstr>
      <vt:lpstr>無障礙計程車：福特旅行家(Ford Tourneo Custom)</vt:lpstr>
      <vt:lpstr>無障礙計程車：福特旅行家(Ford Tourneo Custom)</vt:lpstr>
      <vt:lpstr>無障礙計程車：福特旅行家(Ford Tourneo Custom)</vt:lpstr>
      <vt:lpstr>關鍵資源：無障礙行動載具(生財工具)展示</vt:lpstr>
      <vt:lpstr>福祉車：三菱得利卡</vt:lpstr>
      <vt:lpstr>關鍵資源：無障礙行動載具(生財工具)展示</vt:lpstr>
      <vt:lpstr>PowerPoint Presentation</vt:lpstr>
      <vt:lpstr>寢具消毒乾燥車：三菱得利卡 </vt:lpstr>
      <vt:lpstr>PowerPoint Presentation</vt:lpstr>
      <vt:lpstr>關鍵行動：培育(無障礙行動載具釣竿計畫)關鍵技能</vt:lpstr>
      <vt:lpstr>(無障礙計程車)服務對象、人數</vt:lpstr>
      <vt:lpstr>無障礙計程車服務主要情節</vt:lpstr>
      <vt:lpstr>無障礙計程車關鍵營運服務─司機載客服務</vt:lpstr>
      <vt:lpstr>車輛籌設與駕駛人招募─駕駛人招募</vt:lpstr>
      <vt:lpstr>車輛籌設與駕駛人招募─車輛籌設</vt:lpstr>
      <vt:lpstr>車輛籌設與駕駛人招募─車輛籌設</vt:lpstr>
      <vt:lpstr>(無障礙計程車)教育訓練方案</vt:lpstr>
      <vt:lpstr>關鍵行動：培育(無障礙行動載具釣竿計畫)關鍵技能</vt:lpstr>
      <vt:lpstr>(福祉車)服務對象、人數</vt:lpstr>
      <vt:lpstr>(福祉車)教育訓練方案</vt:lpstr>
      <vt:lpstr>關鍵行動：培育(無障礙行動載具釣竿計畫)關鍵技能</vt:lpstr>
      <vt:lpstr>(寢具消毒乾燥車)服務對象、人數</vt:lpstr>
      <vt:lpstr>(寢具消毒乾燥車)關鍵學習技能</vt:lpstr>
      <vt:lpstr>三峽在地人服務在地人交通接送需求之成本</vt:lpstr>
      <vt:lpstr>恭請指導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【計畫名稱】臺北市無障礙計程車隊申請計畫 【車隊名稱】藍天使車隊</dc:title>
  <dc:creator>Cathy Sung</dc:creator>
  <cp:lastModifiedBy>Cathy Sung</cp:lastModifiedBy>
  <cp:revision>267</cp:revision>
  <dcterms:created xsi:type="dcterms:W3CDTF">2015-09-08T03:49:52Z</dcterms:created>
  <dcterms:modified xsi:type="dcterms:W3CDTF">2016-01-04T18:26:30Z</dcterms:modified>
</cp:coreProperties>
</file>